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86" r:id="rId7"/>
    <p:sldId id="287" r:id="rId8"/>
    <p:sldId id="288" r:id="rId9"/>
    <p:sldId id="261" r:id="rId10"/>
    <p:sldId id="290" r:id="rId11"/>
    <p:sldId id="291" r:id="rId12"/>
    <p:sldId id="289" r:id="rId13"/>
    <p:sldId id="293" r:id="rId14"/>
    <p:sldId id="294" r:id="rId15"/>
    <p:sldId id="295" r:id="rId16"/>
    <p:sldId id="296" r:id="rId17"/>
    <p:sldId id="297" r:id="rId18"/>
    <p:sldId id="298" r:id="rId19"/>
    <p:sldId id="301" r:id="rId20"/>
    <p:sldId id="299" r:id="rId21"/>
    <p:sldId id="300" r:id="rId22"/>
    <p:sldId id="302" r:id="rId23"/>
    <p:sldId id="303" r:id="rId24"/>
    <p:sldId id="306" r:id="rId25"/>
    <p:sldId id="307" r:id="rId26"/>
    <p:sldId id="305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  <p:cmAuthor id="2" name="Microsoft Office User" initials="Office [2]" lastIdx="1" clrIdx="1"/>
  <p:cmAuthor id="3" name="Microsoft Office User" initials="Office [2] [2]" lastIdx="1" clrIdx="2"/>
  <p:cmAuthor id="4" name="Microsoft Office User" initials="Office [2] [2] [2]" lastIdx="1" clrIdx="3"/>
  <p:cmAuthor id="5" name="Microsoft Office User" initials="Office [2] [2] [2] [2]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E03189-D555-4AD0-98B6-45EED4ACCDCD}">
  <a:tblStyle styleId="{72E03189-D555-4AD0-98B6-45EED4ACCDC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54"/>
    <p:restoredTop sz="94407"/>
  </p:normalViewPr>
  <p:slideViewPr>
    <p:cSldViewPr snapToGrid="0">
      <p:cViewPr varScale="1">
        <p:scale>
          <a:sx n="165" d="100"/>
          <a:sy n="165" d="100"/>
        </p:scale>
        <p:origin x="8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127306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10981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fb48177b7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fb48177b7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5390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fb48177b7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fb48177b7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83201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fb48177b7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fb48177b7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95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fb48177b7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fb48177b7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273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fb48177b7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fb48177b7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94472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fb48177b7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fb48177b7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5432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fb48177b7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fb48177b7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21682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fb48177b7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fb48177b7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8759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fb48177b7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fb48177b7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52275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fb48177b7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fb48177b7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4945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fb48177b7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fb48177b7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9217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fb48177b7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fb48177b7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0421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fb48177b7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fb48177b7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07171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fb48177b7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fb48177b7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09954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fb48177b7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fb48177b7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831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fb48177b7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fb48177b7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6661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fb48177b7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fb48177b7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8305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fb48177b7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fb48177b7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4428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dadc5ea5a10b27c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dadc5ea5a10b27c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7235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0939380f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0939380f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2665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0939380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0939380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1498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0939380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0939380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895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0939380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0939380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625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0939380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0939380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5033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fb48177b7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fb48177b7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93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793267" y="51150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93275" y="-23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7650" y="6346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21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4800" u="sng" dirty="0"/>
              <a:t>R</a:t>
            </a:r>
            <a:r>
              <a:rPr lang="en-US" altLang="ko" dirty="0"/>
              <a:t>einforcement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4800" u="sng" dirty="0"/>
              <a:t>L</a:t>
            </a:r>
            <a:r>
              <a:rPr lang="en-US" altLang="ko" dirty="0"/>
              <a:t>earning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4800" u="sng" dirty="0"/>
              <a:t>S</a:t>
            </a:r>
            <a:r>
              <a:rPr lang="en-US" altLang="ko" dirty="0"/>
              <a:t>tarcraft2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793275" y="-23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" dirty="0"/>
              <a:t>RL</a:t>
            </a:r>
            <a:r>
              <a:rPr lang="ko" altLang="en-US" dirty="0"/>
              <a:t> </a:t>
            </a:r>
            <a:r>
              <a:rPr lang="en-US" altLang="ko-KR" dirty="0"/>
              <a:t>Framework</a:t>
            </a:r>
            <a:r>
              <a:rPr lang="ko-KR" altLang="en-US" dirty="0"/>
              <a:t> 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37" y="947604"/>
            <a:ext cx="8813494" cy="3634003"/>
          </a:xfrm>
          <a:prstGeom prst="rect">
            <a:avLst/>
          </a:prstGeom>
        </p:spPr>
      </p:pic>
      <p:sp>
        <p:nvSpPr>
          <p:cNvPr id="6" name="Google Shape;113;p17"/>
          <p:cNvSpPr txBox="1">
            <a:spLocks/>
          </p:cNvSpPr>
          <p:nvPr/>
        </p:nvSpPr>
        <p:spPr>
          <a:xfrm>
            <a:off x="245734" y="544453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ko-KR" altLang="en-US" sz="2800" dirty="0">
                <a:solidFill>
                  <a:srgbClr val="FF0000"/>
                </a:solidFill>
              </a:rPr>
              <a:t>다들 배우셨으니 생략</a:t>
            </a:r>
            <a:r>
              <a:rPr lang="en-US" altLang="ko-KR" sz="2800" dirty="0">
                <a:solidFill>
                  <a:srgbClr val="FF0000"/>
                </a:solidFill>
              </a:rPr>
              <a:t>!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456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793275" y="-23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" dirty="0"/>
              <a:t>RL</a:t>
            </a:r>
            <a:r>
              <a:rPr lang="ko" altLang="en-US" dirty="0"/>
              <a:t> </a:t>
            </a:r>
            <a:r>
              <a:rPr lang="en-US" altLang="ko-KR" dirty="0"/>
              <a:t>Framework</a:t>
            </a:r>
            <a:r>
              <a:rPr lang="ko-KR" altLang="en-US" dirty="0"/>
              <a:t> 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37" y="947604"/>
            <a:ext cx="8813494" cy="3634003"/>
          </a:xfrm>
          <a:prstGeom prst="rect">
            <a:avLst/>
          </a:prstGeom>
        </p:spPr>
      </p:pic>
      <p:sp>
        <p:nvSpPr>
          <p:cNvPr id="6" name="Google Shape;113;p17"/>
          <p:cNvSpPr txBox="1">
            <a:spLocks/>
          </p:cNvSpPr>
          <p:nvPr/>
        </p:nvSpPr>
        <p:spPr>
          <a:xfrm>
            <a:off x="245734" y="544453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ko-KR" altLang="en-US" sz="2800" dirty="0">
                <a:solidFill>
                  <a:srgbClr val="FF0000"/>
                </a:solidFill>
              </a:rPr>
              <a:t>다들 배우셨으니 생략</a:t>
            </a:r>
            <a:r>
              <a:rPr lang="en-US" altLang="ko-KR" sz="2800" dirty="0">
                <a:solidFill>
                  <a:srgbClr val="FF0000"/>
                </a:solidFill>
              </a:rPr>
              <a:t>!</a:t>
            </a:r>
            <a:r>
              <a:rPr lang="ko-KR" altLang="en-US" sz="2800" dirty="0">
                <a:solidFill>
                  <a:srgbClr val="FF0000"/>
                </a:solidFill>
              </a:rPr>
              <a:t>이 아니라 간단 설명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47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793275" y="-23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" dirty="0"/>
              <a:t>RL</a:t>
            </a:r>
            <a:r>
              <a:rPr lang="ko" altLang="en-US" dirty="0"/>
              <a:t> </a:t>
            </a:r>
            <a:r>
              <a:rPr lang="en-US" altLang="ko-KR" dirty="0"/>
              <a:t>Framework</a:t>
            </a:r>
            <a:r>
              <a:rPr lang="ko-KR" altLang="en-US" dirty="0"/>
              <a:t> </a:t>
            </a:r>
            <a:endParaRPr dirty="0"/>
          </a:p>
        </p:txBody>
      </p:sp>
      <p:sp>
        <p:nvSpPr>
          <p:cNvPr id="6" name="Google Shape;113;p17"/>
          <p:cNvSpPr txBox="1">
            <a:spLocks/>
          </p:cNvSpPr>
          <p:nvPr/>
        </p:nvSpPr>
        <p:spPr>
          <a:xfrm>
            <a:off x="245734" y="544453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dirty="0">
                <a:solidFill>
                  <a:srgbClr val="FF0000"/>
                </a:solidFill>
              </a:rPr>
              <a:t>Policy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748" y="1542264"/>
            <a:ext cx="4605050" cy="2677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68" y="1542264"/>
            <a:ext cx="4020504" cy="267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86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793275" y="-23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" dirty="0"/>
              <a:t>RL</a:t>
            </a:r>
            <a:r>
              <a:rPr lang="ko" altLang="en-US" dirty="0"/>
              <a:t> </a:t>
            </a:r>
            <a:r>
              <a:rPr lang="en-US" altLang="ko-KR" dirty="0"/>
              <a:t>Framework</a:t>
            </a:r>
            <a:r>
              <a:rPr lang="ko-KR" altLang="en-US" dirty="0"/>
              <a:t> </a:t>
            </a:r>
            <a:endParaRPr dirty="0"/>
          </a:p>
        </p:txBody>
      </p:sp>
      <p:sp>
        <p:nvSpPr>
          <p:cNvPr id="6" name="Google Shape;113;p17"/>
          <p:cNvSpPr txBox="1">
            <a:spLocks/>
          </p:cNvSpPr>
          <p:nvPr/>
        </p:nvSpPr>
        <p:spPr>
          <a:xfrm>
            <a:off x="245734" y="544453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dirty="0">
                <a:solidFill>
                  <a:srgbClr val="FF0000"/>
                </a:solidFill>
              </a:rPr>
              <a:t>State Value Function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08" y="1189822"/>
            <a:ext cx="8471970" cy="382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51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793275" y="-23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" dirty="0"/>
              <a:t>RL</a:t>
            </a:r>
            <a:r>
              <a:rPr lang="ko" altLang="en-US" dirty="0"/>
              <a:t> </a:t>
            </a:r>
            <a:r>
              <a:rPr lang="en-US" altLang="ko-KR" dirty="0"/>
              <a:t>Framework</a:t>
            </a:r>
            <a:r>
              <a:rPr lang="ko-KR" altLang="en-US" dirty="0"/>
              <a:t> </a:t>
            </a:r>
            <a:endParaRPr dirty="0"/>
          </a:p>
        </p:txBody>
      </p:sp>
      <p:sp>
        <p:nvSpPr>
          <p:cNvPr id="6" name="Google Shape;113;p17"/>
          <p:cNvSpPr txBox="1">
            <a:spLocks/>
          </p:cNvSpPr>
          <p:nvPr/>
        </p:nvSpPr>
        <p:spPr>
          <a:xfrm>
            <a:off x="245734" y="544453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dirty="0">
                <a:solidFill>
                  <a:srgbClr val="FF0000"/>
                </a:solidFill>
              </a:rPr>
              <a:t>State Value Function </a:t>
            </a:r>
            <a:r>
              <a:rPr lang="mr-IN" sz="2800" dirty="0">
                <a:solidFill>
                  <a:srgbClr val="FF0000"/>
                </a:solidFill>
              </a:rPr>
              <a:t>–</a:t>
            </a:r>
            <a:r>
              <a:rPr lang="en-US" sz="2800" dirty="0">
                <a:solidFill>
                  <a:srgbClr val="FF0000"/>
                </a:solidFill>
              </a:rPr>
              <a:t> Bellman Equation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34" y="1112605"/>
            <a:ext cx="8677929" cy="38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127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793275" y="-23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" dirty="0"/>
              <a:t>RL</a:t>
            </a:r>
            <a:r>
              <a:rPr lang="ko" altLang="en-US" dirty="0"/>
              <a:t> </a:t>
            </a:r>
            <a:r>
              <a:rPr lang="en-US" altLang="ko-KR" dirty="0"/>
              <a:t>Framework</a:t>
            </a:r>
            <a:r>
              <a:rPr lang="ko-KR" altLang="en-US" dirty="0"/>
              <a:t> </a:t>
            </a:r>
            <a:endParaRPr dirty="0"/>
          </a:p>
        </p:txBody>
      </p:sp>
      <p:sp>
        <p:nvSpPr>
          <p:cNvPr id="6" name="Google Shape;113;p17"/>
          <p:cNvSpPr txBox="1">
            <a:spLocks/>
          </p:cNvSpPr>
          <p:nvPr/>
        </p:nvSpPr>
        <p:spPr>
          <a:xfrm>
            <a:off x="245734" y="544453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dirty="0">
                <a:solidFill>
                  <a:srgbClr val="FF0000"/>
                </a:solidFill>
              </a:rPr>
              <a:t>Action Value Function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73" y="1233889"/>
            <a:ext cx="8460955" cy="375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4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793275" y="-23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" dirty="0"/>
              <a:t>RL</a:t>
            </a:r>
            <a:r>
              <a:rPr lang="ko" altLang="en-US" dirty="0"/>
              <a:t> </a:t>
            </a:r>
            <a:r>
              <a:rPr lang="en-US" altLang="ko-KR" dirty="0"/>
              <a:t>Framework</a:t>
            </a:r>
            <a:r>
              <a:rPr lang="ko-KR" altLang="en-US" dirty="0"/>
              <a:t> </a:t>
            </a:r>
            <a:endParaRPr dirty="0"/>
          </a:p>
        </p:txBody>
      </p:sp>
      <p:sp>
        <p:nvSpPr>
          <p:cNvPr id="6" name="Google Shape;113;p17"/>
          <p:cNvSpPr txBox="1">
            <a:spLocks/>
          </p:cNvSpPr>
          <p:nvPr/>
        </p:nvSpPr>
        <p:spPr>
          <a:xfrm>
            <a:off x="245734" y="544453"/>
            <a:ext cx="8589794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dirty="0">
                <a:solidFill>
                  <a:srgbClr val="FF0000"/>
                </a:solidFill>
              </a:rPr>
              <a:t>Optimal Policy &amp; Optimal Value Function Relations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34" y="1200838"/>
            <a:ext cx="8589794" cy="374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498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793275" y="-23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" dirty="0"/>
              <a:t>RL</a:t>
            </a:r>
            <a:r>
              <a:rPr lang="ko" altLang="en-US" dirty="0"/>
              <a:t> </a:t>
            </a:r>
            <a:r>
              <a:rPr lang="en-US" altLang="ko-KR" dirty="0"/>
              <a:t>Framework</a:t>
            </a:r>
            <a:r>
              <a:rPr lang="ko-KR" altLang="en-US" dirty="0"/>
              <a:t> </a:t>
            </a:r>
            <a:endParaRPr dirty="0"/>
          </a:p>
        </p:txBody>
      </p:sp>
      <p:sp>
        <p:nvSpPr>
          <p:cNvPr id="6" name="Google Shape;113;p17"/>
          <p:cNvSpPr txBox="1">
            <a:spLocks/>
          </p:cNvSpPr>
          <p:nvPr/>
        </p:nvSpPr>
        <p:spPr>
          <a:xfrm>
            <a:off x="245734" y="544453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ko-KR" altLang="en-US" sz="2800" dirty="0">
                <a:solidFill>
                  <a:schemeClr val="bg2"/>
                </a:solidFill>
              </a:rPr>
              <a:t>정리하면 </a:t>
            </a:r>
            <a:r>
              <a:rPr lang="en-US" altLang="ko-KR" sz="2800" dirty="0">
                <a:solidFill>
                  <a:schemeClr val="bg2"/>
                </a:solidFill>
              </a:rPr>
              <a:t>MDP</a:t>
            </a:r>
            <a:r>
              <a:rPr lang="ko-KR" altLang="en-US" sz="2800" dirty="0">
                <a:solidFill>
                  <a:schemeClr val="bg2"/>
                </a:solidFill>
              </a:rPr>
              <a:t> 에서 </a:t>
            </a:r>
            <a:r>
              <a:rPr lang="en-US" altLang="ko-KR" sz="2800" dirty="0">
                <a:solidFill>
                  <a:schemeClr val="bg2"/>
                </a:solidFill>
              </a:rPr>
              <a:t>Optimal Policy</a:t>
            </a:r>
            <a:r>
              <a:rPr lang="ko-KR" altLang="en-US" sz="2800" dirty="0">
                <a:solidFill>
                  <a:schemeClr val="bg2"/>
                </a:solidFill>
              </a:rPr>
              <a:t>를 구하는 것</a:t>
            </a:r>
            <a:r>
              <a:rPr lang="en-US" altLang="ko-KR" sz="2800" dirty="0">
                <a:solidFill>
                  <a:schemeClr val="bg2"/>
                </a:solidFill>
              </a:rPr>
              <a:t>!</a:t>
            </a: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5" name="Google Shape;113;p17"/>
          <p:cNvSpPr txBox="1">
            <a:spLocks/>
          </p:cNvSpPr>
          <p:nvPr/>
        </p:nvSpPr>
        <p:spPr>
          <a:xfrm>
            <a:off x="245734" y="1280746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ko-KR" altLang="en-US" sz="2800" dirty="0">
                <a:solidFill>
                  <a:schemeClr val="bg2"/>
                </a:solidFill>
              </a:rPr>
              <a:t>어떻게 </a:t>
            </a:r>
            <a:r>
              <a:rPr lang="en-US" altLang="ko-KR" sz="2800" dirty="0">
                <a:solidFill>
                  <a:schemeClr val="bg2"/>
                </a:solidFill>
              </a:rPr>
              <a:t>Optimal Policy</a:t>
            </a:r>
            <a:r>
              <a:rPr lang="ko-KR" altLang="en-US" sz="2800" dirty="0">
                <a:solidFill>
                  <a:schemeClr val="bg2"/>
                </a:solidFill>
              </a:rPr>
              <a:t>를 구하지</a:t>
            </a:r>
            <a:r>
              <a:rPr lang="en-US" altLang="ko-KR" sz="2800" dirty="0">
                <a:solidFill>
                  <a:schemeClr val="bg2"/>
                </a:solidFill>
              </a:rPr>
              <a:t>?</a:t>
            </a: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7" name="Google Shape;113;p17"/>
          <p:cNvSpPr txBox="1">
            <a:spLocks/>
          </p:cNvSpPr>
          <p:nvPr/>
        </p:nvSpPr>
        <p:spPr>
          <a:xfrm>
            <a:off x="245734" y="2062059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800" dirty="0">
                <a:solidFill>
                  <a:srgbClr val="FF0000"/>
                </a:solidFill>
              </a:rPr>
              <a:t>-</a:t>
            </a:r>
            <a:r>
              <a:rPr lang="ko-KR" altLang="en-US" sz="2800" dirty="0">
                <a:solidFill>
                  <a:srgbClr val="FF0000"/>
                </a:solidFill>
              </a:rPr>
              <a:t>  </a:t>
            </a:r>
            <a:r>
              <a:rPr lang="en-US" sz="2800" dirty="0">
                <a:solidFill>
                  <a:srgbClr val="FF0000"/>
                </a:solidFill>
              </a:rPr>
              <a:t>Optimal Action Value Function </a:t>
            </a:r>
            <a:r>
              <a:rPr lang="ko-KR" altLang="en-US" sz="2800" dirty="0">
                <a:solidFill>
                  <a:srgbClr val="FF0000"/>
                </a:solidFill>
              </a:rPr>
              <a:t>을 구하자</a:t>
            </a:r>
            <a:r>
              <a:rPr lang="en-US" altLang="ko-KR" sz="2800" dirty="0">
                <a:solidFill>
                  <a:srgbClr val="FF0000"/>
                </a:solidFill>
              </a:rPr>
              <a:t>!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" name="Google Shape;113;p17"/>
          <p:cNvSpPr txBox="1">
            <a:spLocks/>
          </p:cNvSpPr>
          <p:nvPr/>
        </p:nvSpPr>
        <p:spPr>
          <a:xfrm>
            <a:off x="245734" y="3052692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800" dirty="0">
                <a:solidFill>
                  <a:srgbClr val="FF0000"/>
                </a:solidFill>
              </a:rPr>
              <a:t>Optimal Action Value </a:t>
            </a:r>
            <a:r>
              <a:rPr lang="ko-KR" altLang="en-US" sz="2800" dirty="0">
                <a:solidFill>
                  <a:srgbClr val="FF0000"/>
                </a:solidFill>
              </a:rPr>
              <a:t>구하는 것이 </a:t>
            </a:r>
            <a:r>
              <a:rPr lang="en-US" altLang="ko-KR" sz="2800" dirty="0">
                <a:solidFill>
                  <a:srgbClr val="FF0000"/>
                </a:solidFill>
              </a:rPr>
              <a:t>Optimal Policy</a:t>
            </a:r>
            <a:r>
              <a:rPr lang="ko-KR" altLang="en-US" sz="2800" dirty="0">
                <a:solidFill>
                  <a:srgbClr val="FF0000"/>
                </a:solidFill>
              </a:rPr>
              <a:t>를 구하는 거면 굳이 </a:t>
            </a:r>
            <a:r>
              <a:rPr lang="en-US" altLang="ko-KR" sz="2800" dirty="0">
                <a:solidFill>
                  <a:srgbClr val="FF0000"/>
                </a:solidFill>
              </a:rPr>
              <a:t>Optimal Policy</a:t>
            </a:r>
            <a:r>
              <a:rPr lang="ko-KR" altLang="en-US" sz="2800" dirty="0">
                <a:solidFill>
                  <a:srgbClr val="FF0000"/>
                </a:solidFill>
              </a:rPr>
              <a:t>를 구할 필요가 있나</a:t>
            </a:r>
            <a:r>
              <a:rPr lang="en-US" altLang="ko-KR" sz="2800" dirty="0">
                <a:solidFill>
                  <a:srgbClr val="FF0000"/>
                </a:solidFill>
              </a:rPr>
              <a:t>? Optimal Action Value </a:t>
            </a:r>
            <a:r>
              <a:rPr lang="ko-KR" altLang="en-US" sz="2800" dirty="0">
                <a:solidFill>
                  <a:srgbClr val="FF0000"/>
                </a:solidFill>
              </a:rPr>
              <a:t>만 필요한거 아니야</a:t>
            </a:r>
            <a:r>
              <a:rPr lang="en-US" altLang="ko-KR" sz="2800" dirty="0">
                <a:solidFill>
                  <a:srgbClr val="FF0000"/>
                </a:solidFill>
              </a:rPr>
              <a:t>?</a:t>
            </a:r>
          </a:p>
          <a:p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35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793275" y="-23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" dirty="0"/>
              <a:t>RL</a:t>
            </a:r>
            <a:r>
              <a:rPr lang="ko" altLang="en-US" dirty="0"/>
              <a:t> </a:t>
            </a:r>
            <a:r>
              <a:rPr lang="en-US" altLang="ko-KR" dirty="0"/>
              <a:t>Framework</a:t>
            </a:r>
            <a:r>
              <a:rPr lang="ko-KR" altLang="en-US" dirty="0"/>
              <a:t> </a:t>
            </a:r>
            <a:endParaRPr dirty="0"/>
          </a:p>
        </p:txBody>
      </p:sp>
      <p:sp>
        <p:nvSpPr>
          <p:cNvPr id="9" name="Google Shape;113;p17"/>
          <p:cNvSpPr txBox="1">
            <a:spLocks/>
          </p:cNvSpPr>
          <p:nvPr/>
        </p:nvSpPr>
        <p:spPr>
          <a:xfrm>
            <a:off x="444038" y="91686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800" dirty="0">
                <a:solidFill>
                  <a:srgbClr val="FF0000"/>
                </a:solidFill>
              </a:rPr>
              <a:t>Optimal Action Value</a:t>
            </a:r>
            <a:r>
              <a:rPr lang="ko-KR" altLang="en-US" sz="2800" dirty="0">
                <a:solidFill>
                  <a:srgbClr val="FF0000"/>
                </a:solidFill>
              </a:rPr>
              <a:t>만 사용하면 </a:t>
            </a:r>
            <a:r>
              <a:rPr lang="en-US" altLang="ko-KR" sz="2800" dirty="0">
                <a:solidFill>
                  <a:srgbClr val="FF0000"/>
                </a:solidFill>
              </a:rPr>
              <a:t>=</a:t>
            </a:r>
            <a:r>
              <a:rPr lang="ko-KR" altLang="en-US" sz="2800" dirty="0">
                <a:solidFill>
                  <a:srgbClr val="FF0000"/>
                </a:solidFill>
              </a:rPr>
              <a:t> </a:t>
            </a:r>
            <a:r>
              <a:rPr lang="en-US" altLang="ko-KR" sz="2800" dirty="0">
                <a:solidFill>
                  <a:srgbClr val="FF0000"/>
                </a:solidFill>
              </a:rPr>
              <a:t>Prediction 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0" name="Google Shape;113;p17"/>
          <p:cNvSpPr txBox="1">
            <a:spLocks/>
          </p:cNvSpPr>
          <p:nvPr/>
        </p:nvSpPr>
        <p:spPr>
          <a:xfrm>
            <a:off x="444038" y="1589834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800" dirty="0">
                <a:solidFill>
                  <a:srgbClr val="FF0000"/>
                </a:solidFill>
              </a:rPr>
              <a:t>Optimal Action Value</a:t>
            </a:r>
            <a:r>
              <a:rPr lang="ko-KR" altLang="en-US" sz="2800" dirty="0">
                <a:solidFill>
                  <a:srgbClr val="FF0000"/>
                </a:solidFill>
              </a:rPr>
              <a:t>을 사용해서 </a:t>
            </a:r>
            <a:r>
              <a:rPr lang="en-US" altLang="ko-KR" sz="2800" dirty="0">
                <a:solidFill>
                  <a:srgbClr val="FF0000"/>
                </a:solidFill>
              </a:rPr>
              <a:t>Optimal Policy</a:t>
            </a:r>
            <a:r>
              <a:rPr lang="ko-KR" altLang="en-US" sz="2800" dirty="0">
                <a:solidFill>
                  <a:srgbClr val="FF0000"/>
                </a:solidFill>
              </a:rPr>
              <a:t>까지 구하면 </a:t>
            </a:r>
            <a:r>
              <a:rPr lang="en-US" altLang="ko-KR" sz="2800" dirty="0">
                <a:solidFill>
                  <a:srgbClr val="FF0000"/>
                </a:solidFill>
              </a:rPr>
              <a:t>=</a:t>
            </a:r>
            <a:r>
              <a:rPr lang="ko-KR" altLang="en-US" sz="2800" dirty="0">
                <a:solidFill>
                  <a:srgbClr val="FF0000"/>
                </a:solidFill>
              </a:rPr>
              <a:t> </a:t>
            </a:r>
            <a:r>
              <a:rPr lang="en-US" altLang="ko-KR" sz="2800" dirty="0">
                <a:solidFill>
                  <a:srgbClr val="FF0000"/>
                </a:solidFill>
              </a:rPr>
              <a:t>Control 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923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793275" y="-23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" dirty="0"/>
              <a:t>RL</a:t>
            </a:r>
            <a:r>
              <a:rPr lang="ko" altLang="en-US" dirty="0"/>
              <a:t> </a:t>
            </a:r>
            <a:r>
              <a:rPr lang="en-US" altLang="ko-KR" dirty="0"/>
              <a:t>Framework</a:t>
            </a:r>
            <a:r>
              <a:rPr lang="ko-KR" altLang="en-US" dirty="0"/>
              <a:t> </a:t>
            </a:r>
            <a:endParaRPr dirty="0"/>
          </a:p>
        </p:txBody>
      </p:sp>
      <p:sp>
        <p:nvSpPr>
          <p:cNvPr id="9" name="Google Shape;113;p17"/>
          <p:cNvSpPr txBox="1">
            <a:spLocks/>
          </p:cNvSpPr>
          <p:nvPr/>
        </p:nvSpPr>
        <p:spPr>
          <a:xfrm>
            <a:off x="444038" y="718564"/>
            <a:ext cx="821522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ko-KR" altLang="en-US" sz="2800" dirty="0">
                <a:solidFill>
                  <a:srgbClr val="FF0000"/>
                </a:solidFill>
              </a:rPr>
              <a:t>마지막으로 하나만 더 </a:t>
            </a:r>
            <a:r>
              <a:rPr lang="en-US" altLang="ko-KR" sz="2800" dirty="0">
                <a:solidFill>
                  <a:srgbClr val="FF0000"/>
                </a:solidFill>
              </a:rPr>
              <a:t>(Model Free vs Model Base)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5" name="Google Shape;113;p17"/>
          <p:cNvSpPr txBox="1">
            <a:spLocks/>
          </p:cNvSpPr>
          <p:nvPr/>
        </p:nvSpPr>
        <p:spPr>
          <a:xfrm>
            <a:off x="444038" y="1253764"/>
            <a:ext cx="7688700" cy="3291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1400" dirty="0">
                <a:solidFill>
                  <a:schemeClr val="bg2"/>
                </a:solidFill>
              </a:rPr>
              <a:t>MDP(Markov Decision </a:t>
            </a:r>
            <a:r>
              <a:rPr lang="en-US" altLang="ko-KR" sz="1400" dirty="0" err="1">
                <a:solidFill>
                  <a:schemeClr val="bg2"/>
                </a:solidFill>
              </a:rPr>
              <a:t>Precoess</a:t>
            </a:r>
            <a:r>
              <a:rPr lang="en-US" altLang="ko-KR" sz="1400" dirty="0">
                <a:solidFill>
                  <a:schemeClr val="bg2"/>
                </a:solidFill>
              </a:rPr>
              <a:t>)</a:t>
            </a:r>
          </a:p>
          <a:p>
            <a:r>
              <a:rPr lang="en-US" altLang="ko-KR" sz="1400" dirty="0">
                <a:solidFill>
                  <a:schemeClr val="bg2"/>
                </a:solidFill>
              </a:rPr>
              <a:t>  a* finite set of STATES(S)</a:t>
            </a:r>
          </a:p>
          <a:p>
            <a:r>
              <a:rPr lang="en-US" altLang="ko-KR" sz="1400" dirty="0">
                <a:solidFill>
                  <a:schemeClr val="bg2"/>
                </a:solidFill>
              </a:rPr>
              <a:t>  a* finite set of ACTIONS(A)</a:t>
            </a:r>
          </a:p>
          <a:p>
            <a:r>
              <a:rPr lang="en-US" altLang="ko-KR" sz="1400" dirty="0">
                <a:solidFill>
                  <a:schemeClr val="bg2"/>
                </a:solidFill>
              </a:rPr>
              <a:t>  b* finite set of REWARDS(R)</a:t>
            </a:r>
          </a:p>
          <a:p>
            <a:r>
              <a:rPr lang="en-US" altLang="ko-KR" sz="1400" dirty="0">
                <a:solidFill>
                  <a:schemeClr val="bg2"/>
                </a:solidFill>
              </a:rPr>
              <a:t>  b* the one step dynamics of the environment</a:t>
            </a:r>
          </a:p>
          <a:p>
            <a:r>
              <a:rPr lang="en-US" altLang="ko-KR" sz="1400" dirty="0">
                <a:solidFill>
                  <a:schemeClr val="bg2"/>
                </a:solidFill>
              </a:rPr>
              <a:t>     Probability of next state &amp; reward given current state &amp; action</a:t>
            </a:r>
          </a:p>
          <a:p>
            <a:r>
              <a:rPr lang="en-US" altLang="ko-KR" sz="1400" dirty="0">
                <a:solidFill>
                  <a:schemeClr val="bg2"/>
                </a:solidFill>
              </a:rPr>
              <a:t>  a* a discount rate		</a:t>
            </a:r>
          </a:p>
          <a:p>
            <a:endParaRPr lang="en-US" altLang="ko-KR" sz="1400" dirty="0">
              <a:solidFill>
                <a:schemeClr val="bg2"/>
              </a:solidFill>
            </a:endParaRPr>
          </a:p>
          <a:p>
            <a:r>
              <a:rPr lang="en-US" altLang="ko-KR" sz="1400" dirty="0">
                <a:solidFill>
                  <a:schemeClr val="bg2"/>
                </a:solidFill>
              </a:rPr>
              <a:t>Model Free Algorithm	</a:t>
            </a:r>
          </a:p>
          <a:p>
            <a:r>
              <a:rPr lang="en-US" altLang="ko-KR" sz="1400" dirty="0">
                <a:solidFill>
                  <a:schemeClr val="bg2"/>
                </a:solidFill>
              </a:rPr>
              <a:t> Only a* are known</a:t>
            </a:r>
          </a:p>
          <a:p>
            <a:r>
              <a:rPr lang="en-US" altLang="ko-KR" sz="1400" dirty="0">
                <a:solidFill>
                  <a:schemeClr val="bg2"/>
                </a:solidFill>
              </a:rPr>
              <a:t> Monte Carlo Methods / </a:t>
            </a:r>
            <a:r>
              <a:rPr lang="en-US" altLang="ko-KR" sz="1400" dirty="0" err="1">
                <a:solidFill>
                  <a:schemeClr val="bg2"/>
                </a:solidFill>
              </a:rPr>
              <a:t>Temperal</a:t>
            </a:r>
            <a:r>
              <a:rPr lang="en-US" altLang="ko-KR" sz="1400" dirty="0">
                <a:solidFill>
                  <a:schemeClr val="bg2"/>
                </a:solidFill>
              </a:rPr>
              <a:t> Difference</a:t>
            </a:r>
          </a:p>
          <a:p>
            <a:endParaRPr lang="en-US" altLang="ko-KR" sz="1400" dirty="0">
              <a:solidFill>
                <a:schemeClr val="bg2"/>
              </a:solidFill>
            </a:endParaRPr>
          </a:p>
          <a:p>
            <a:r>
              <a:rPr lang="en-US" altLang="ko-KR" sz="1400" dirty="0">
                <a:solidFill>
                  <a:schemeClr val="bg2"/>
                </a:solidFill>
              </a:rPr>
              <a:t>Model Based Algorithm	</a:t>
            </a:r>
          </a:p>
          <a:p>
            <a:r>
              <a:rPr lang="en-US" altLang="ko-KR" sz="1400" dirty="0">
                <a:solidFill>
                  <a:schemeClr val="bg2"/>
                </a:solidFill>
              </a:rPr>
              <a:t>    All a*, b* are known </a:t>
            </a:r>
          </a:p>
          <a:p>
            <a:r>
              <a:rPr lang="en-US" altLang="ko-KR" sz="1400" dirty="0">
                <a:solidFill>
                  <a:schemeClr val="bg2"/>
                </a:solidFill>
              </a:rPr>
              <a:t>    Dynamic Programming(in 1950s)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899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Tx/>
              <a:buSzTx/>
            </a:pPr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" dirty="0"/>
              <a:t>Reinforcement Learning </a:t>
            </a:r>
            <a:r>
              <a:rPr lang="ko-KR" altLang="en-US" dirty="0"/>
              <a:t>이</a:t>
            </a:r>
            <a:r>
              <a:rPr lang="ko" altLang="en-US" dirty="0"/>
              <a:t>란</a:t>
            </a:r>
            <a:r>
              <a:rPr lang="en-US" altLang="ko" dirty="0"/>
              <a:t>?</a:t>
            </a:r>
            <a:br>
              <a:rPr lang="en-US" altLang="ko-KR" dirty="0"/>
            </a:br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/>
              <a:t>R</a:t>
            </a:r>
            <a:r>
              <a:rPr lang="en-US" altLang="ko" dirty="0"/>
              <a:t>L </a:t>
            </a:r>
            <a:r>
              <a:rPr lang="en-US" altLang="ko-KR" dirty="0"/>
              <a:t>Framework </a:t>
            </a:r>
            <a:br>
              <a:rPr lang="en-US" altLang="ko-KR" dirty="0"/>
            </a:br>
            <a:r>
              <a:rPr lang="en-US" altLang="ko-KR" dirty="0"/>
              <a:t>3. R</a:t>
            </a:r>
            <a:r>
              <a:rPr lang="en-US" altLang="ko" dirty="0"/>
              <a:t>L Models</a:t>
            </a:r>
            <a:br>
              <a:rPr lang="en-US" altLang="ko-KR" dirty="0"/>
            </a:br>
            <a:r>
              <a:rPr lang="en-US" altLang="ko-KR" dirty="0"/>
              <a:t>4.</a:t>
            </a:r>
            <a:r>
              <a:rPr lang="ko-KR" altLang="en-US" dirty="0"/>
              <a:t> </a:t>
            </a:r>
            <a:r>
              <a:rPr lang="en-US" altLang="ko-KR" dirty="0"/>
              <a:t>Final Project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793275" y="-23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" dirty="0"/>
              <a:t>RL</a:t>
            </a:r>
            <a:r>
              <a:rPr lang="ko" altLang="en-US" dirty="0"/>
              <a:t> </a:t>
            </a:r>
            <a:r>
              <a:rPr lang="en-US" altLang="ko-KR" dirty="0"/>
              <a:t>Models</a:t>
            </a:r>
            <a:r>
              <a:rPr lang="ko-KR" altLang="en-US" dirty="0"/>
              <a:t> </a:t>
            </a:r>
            <a:endParaRPr dirty="0"/>
          </a:p>
        </p:txBody>
      </p:sp>
      <p:sp>
        <p:nvSpPr>
          <p:cNvPr id="9" name="Google Shape;113;p17"/>
          <p:cNvSpPr txBox="1">
            <a:spLocks/>
          </p:cNvSpPr>
          <p:nvPr/>
        </p:nvSpPr>
        <p:spPr>
          <a:xfrm>
            <a:off x="554207" y="1181270"/>
            <a:ext cx="7688700" cy="372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1400" dirty="0">
                <a:solidFill>
                  <a:schemeClr val="bg2"/>
                </a:solidFill>
              </a:rPr>
              <a:t>1. Monte Carlo Methods</a:t>
            </a:r>
          </a:p>
          <a:p>
            <a:r>
              <a:rPr lang="en-US" altLang="ko-KR" sz="1400" dirty="0">
                <a:solidFill>
                  <a:schemeClr val="bg2"/>
                </a:solidFill>
              </a:rPr>
              <a:t> </a:t>
            </a:r>
          </a:p>
          <a:p>
            <a:r>
              <a:rPr lang="en-US" altLang="ko-KR" sz="1400" dirty="0">
                <a:solidFill>
                  <a:schemeClr val="bg2"/>
                </a:solidFill>
              </a:rPr>
              <a:t>    Terminal State </a:t>
            </a:r>
            <a:r>
              <a:rPr lang="ko-KR" altLang="en-US" sz="1400" dirty="0">
                <a:solidFill>
                  <a:schemeClr val="bg2"/>
                </a:solidFill>
              </a:rPr>
              <a:t>까지 랜덤 하게 샘플랭 해서 </a:t>
            </a:r>
            <a:r>
              <a:rPr lang="en-US" altLang="ko-KR" sz="1400" dirty="0">
                <a:solidFill>
                  <a:schemeClr val="bg2"/>
                </a:solidFill>
              </a:rPr>
              <a:t>Value Function</a:t>
            </a:r>
            <a:r>
              <a:rPr lang="ko-KR" altLang="en-US" sz="1400" dirty="0">
                <a:solidFill>
                  <a:schemeClr val="bg2"/>
                </a:solidFill>
              </a:rPr>
              <a:t>의 </a:t>
            </a:r>
            <a:r>
              <a:rPr lang="en-US" altLang="ko-KR" sz="1400" dirty="0" err="1">
                <a:solidFill>
                  <a:schemeClr val="bg2"/>
                </a:solidFill>
              </a:rPr>
              <a:t>Approxiamtion</a:t>
            </a:r>
            <a:r>
              <a:rPr lang="en-US" altLang="ko-KR" sz="1400" dirty="0">
                <a:solidFill>
                  <a:schemeClr val="bg2"/>
                </a:solidFill>
              </a:rPr>
              <a:t> </a:t>
            </a:r>
            <a:r>
              <a:rPr lang="ko-KR" altLang="en-US" sz="1400" dirty="0">
                <a:solidFill>
                  <a:schemeClr val="bg2"/>
                </a:solidFill>
              </a:rPr>
              <a:t>구함</a:t>
            </a:r>
            <a:r>
              <a:rPr lang="en-US" altLang="ko-KR" sz="1400" dirty="0">
                <a:solidFill>
                  <a:schemeClr val="bg2"/>
                </a:solidFill>
              </a:rPr>
              <a:t>  </a:t>
            </a:r>
          </a:p>
          <a:p>
            <a:r>
              <a:rPr lang="en-US" altLang="ko-KR" sz="1400" dirty="0">
                <a:solidFill>
                  <a:schemeClr val="bg2"/>
                </a:solidFill>
              </a:rPr>
              <a:t>    MC Prediction  : Finding Action Value Function	</a:t>
            </a:r>
          </a:p>
          <a:p>
            <a:r>
              <a:rPr lang="en-US" altLang="ko-KR" sz="1400" dirty="0">
                <a:solidFill>
                  <a:schemeClr val="bg2"/>
                </a:solidFill>
              </a:rPr>
              <a:t>    MC Control  : Finding Optimal Policy based on Action Value Function</a:t>
            </a:r>
          </a:p>
          <a:p>
            <a:endParaRPr lang="en-US" altLang="ko-KR" sz="1400" dirty="0">
              <a:solidFill>
                <a:schemeClr val="bg2"/>
              </a:solidFill>
            </a:endParaRPr>
          </a:p>
          <a:p>
            <a:r>
              <a:rPr lang="en-US" altLang="ko-KR" sz="1400" dirty="0">
                <a:solidFill>
                  <a:schemeClr val="bg2"/>
                </a:solidFill>
              </a:rPr>
              <a:t>2. Temporal Difference  (Prediction/Control)</a:t>
            </a:r>
          </a:p>
          <a:p>
            <a:r>
              <a:rPr lang="en-US" altLang="ko-KR" sz="1400" dirty="0">
                <a:solidFill>
                  <a:schemeClr val="bg2"/>
                </a:solidFill>
              </a:rPr>
              <a:t>    SARSA (SARASA(0))(state action reward state action) </a:t>
            </a:r>
          </a:p>
          <a:p>
            <a:r>
              <a:rPr lang="en-US" altLang="ko-KR" sz="1400" dirty="0">
                <a:solidFill>
                  <a:schemeClr val="bg2"/>
                </a:solidFill>
              </a:rPr>
              <a:t>        1 Step </a:t>
            </a:r>
            <a:r>
              <a:rPr lang="ko-KR" altLang="en-US" sz="1400" dirty="0">
                <a:solidFill>
                  <a:schemeClr val="bg2"/>
                </a:solidFill>
              </a:rPr>
              <a:t>더 취해서 </a:t>
            </a:r>
            <a:r>
              <a:rPr lang="en-US" altLang="ko-KR" sz="1400" dirty="0">
                <a:solidFill>
                  <a:schemeClr val="bg2"/>
                </a:solidFill>
              </a:rPr>
              <a:t>alternative estimate(epsilon greedy)</a:t>
            </a:r>
            <a:r>
              <a:rPr lang="ko-KR" altLang="en-US" sz="1400" dirty="0">
                <a:solidFill>
                  <a:schemeClr val="bg2"/>
                </a:solidFill>
              </a:rPr>
              <a:t>를 구해 </a:t>
            </a:r>
            <a:r>
              <a:rPr lang="en-US" altLang="ko-KR" sz="1400" dirty="0">
                <a:solidFill>
                  <a:schemeClr val="bg2"/>
                </a:solidFill>
              </a:rPr>
              <a:t>Q </a:t>
            </a:r>
            <a:r>
              <a:rPr lang="ko-KR" altLang="en-US" sz="1400" dirty="0">
                <a:solidFill>
                  <a:schemeClr val="bg2"/>
                </a:solidFill>
              </a:rPr>
              <a:t>업데이트</a:t>
            </a:r>
            <a:endParaRPr lang="en-US" altLang="ko-KR" sz="1400" dirty="0">
              <a:solidFill>
                <a:schemeClr val="bg2"/>
              </a:solidFill>
            </a:endParaRPr>
          </a:p>
          <a:p>
            <a:endParaRPr lang="en-US" altLang="ko-KR" sz="1400" dirty="0">
              <a:solidFill>
                <a:schemeClr val="bg2"/>
              </a:solidFill>
            </a:endParaRPr>
          </a:p>
          <a:p>
            <a:r>
              <a:rPr lang="en-US" altLang="ko-KR" sz="1400" dirty="0">
                <a:solidFill>
                  <a:schemeClr val="bg2"/>
                </a:solidFill>
              </a:rPr>
              <a:t>    Q-learning (</a:t>
            </a:r>
            <a:r>
              <a:rPr lang="en-US" altLang="ko-KR" sz="1400" dirty="0" err="1">
                <a:solidFill>
                  <a:schemeClr val="bg2"/>
                </a:solidFill>
              </a:rPr>
              <a:t>SARSAmax</a:t>
            </a:r>
            <a:r>
              <a:rPr lang="en-US" altLang="ko-KR" sz="1400" dirty="0">
                <a:solidFill>
                  <a:schemeClr val="bg2"/>
                </a:solidFill>
              </a:rPr>
              <a:t>)(*)</a:t>
            </a:r>
          </a:p>
          <a:p>
            <a:r>
              <a:rPr lang="en-US" altLang="ko-KR" sz="1400" dirty="0">
                <a:solidFill>
                  <a:schemeClr val="bg2"/>
                </a:solidFill>
              </a:rPr>
              <a:t>        1 Step </a:t>
            </a:r>
            <a:r>
              <a:rPr lang="ko-KR" altLang="en-US" sz="1400" dirty="0">
                <a:solidFill>
                  <a:schemeClr val="bg2"/>
                </a:solidFill>
              </a:rPr>
              <a:t>더 취해서 </a:t>
            </a:r>
            <a:r>
              <a:rPr lang="en-US" altLang="ko-KR" sz="1400" dirty="0">
                <a:solidFill>
                  <a:schemeClr val="bg2"/>
                </a:solidFill>
              </a:rPr>
              <a:t>alternative estimate(max)</a:t>
            </a:r>
            <a:r>
              <a:rPr lang="ko-KR" altLang="en-US" sz="1400" dirty="0">
                <a:solidFill>
                  <a:schemeClr val="bg2"/>
                </a:solidFill>
              </a:rPr>
              <a:t>를 구해 </a:t>
            </a:r>
            <a:r>
              <a:rPr lang="en-US" altLang="ko-KR" sz="1400" dirty="0">
                <a:solidFill>
                  <a:schemeClr val="bg2"/>
                </a:solidFill>
              </a:rPr>
              <a:t> Q </a:t>
            </a:r>
            <a:r>
              <a:rPr lang="ko-KR" altLang="en-US" sz="1400" dirty="0">
                <a:solidFill>
                  <a:schemeClr val="bg2"/>
                </a:solidFill>
              </a:rPr>
              <a:t>업데이트</a:t>
            </a:r>
            <a:endParaRPr lang="en-US" altLang="ko-KR" sz="1400" dirty="0">
              <a:solidFill>
                <a:schemeClr val="bg2"/>
              </a:solidFill>
            </a:endParaRPr>
          </a:p>
          <a:p>
            <a:endParaRPr lang="en-US" altLang="ko-KR" sz="1400" dirty="0">
              <a:solidFill>
                <a:schemeClr val="bg2"/>
              </a:solidFill>
            </a:endParaRPr>
          </a:p>
          <a:p>
            <a:r>
              <a:rPr lang="en-US" altLang="ko-KR" sz="1400" dirty="0">
                <a:solidFill>
                  <a:schemeClr val="bg2"/>
                </a:solidFill>
              </a:rPr>
              <a:t>    Expected SARSA</a:t>
            </a:r>
          </a:p>
          <a:p>
            <a:r>
              <a:rPr lang="en-US" altLang="ko-KR" sz="1400" dirty="0">
                <a:solidFill>
                  <a:schemeClr val="bg2"/>
                </a:solidFill>
              </a:rPr>
              <a:t>        1 Step </a:t>
            </a:r>
            <a:r>
              <a:rPr lang="ko-KR" altLang="en-US" sz="1400" dirty="0">
                <a:solidFill>
                  <a:schemeClr val="bg2"/>
                </a:solidFill>
              </a:rPr>
              <a:t>더 취해서 </a:t>
            </a:r>
            <a:r>
              <a:rPr lang="en-US" altLang="ko-KR" sz="1400" dirty="0">
                <a:solidFill>
                  <a:schemeClr val="bg2"/>
                </a:solidFill>
              </a:rPr>
              <a:t>alternative estimate(action probability*value)</a:t>
            </a:r>
            <a:r>
              <a:rPr lang="ko-KR" altLang="en-US" sz="1400" dirty="0">
                <a:solidFill>
                  <a:schemeClr val="bg2"/>
                </a:solidFill>
              </a:rPr>
              <a:t>를 구해 </a:t>
            </a:r>
            <a:r>
              <a:rPr lang="en-US" altLang="ko-KR" sz="1400" dirty="0">
                <a:solidFill>
                  <a:schemeClr val="bg2"/>
                </a:solidFill>
              </a:rPr>
              <a:t>Q </a:t>
            </a:r>
            <a:r>
              <a:rPr lang="ko-KR" altLang="en-US" sz="1400" dirty="0">
                <a:solidFill>
                  <a:schemeClr val="bg2"/>
                </a:solidFill>
              </a:rPr>
              <a:t>업데이트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5" name="Google Shape;113;p17"/>
          <p:cNvSpPr txBox="1">
            <a:spLocks/>
          </p:cNvSpPr>
          <p:nvPr/>
        </p:nvSpPr>
        <p:spPr>
          <a:xfrm>
            <a:off x="554207" y="655119"/>
            <a:ext cx="8589794" cy="458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ko-KR" altLang="en-US" sz="2800" dirty="0">
                <a:solidFill>
                  <a:srgbClr val="FF0000"/>
                </a:solidFill>
              </a:rPr>
              <a:t>기본 </a:t>
            </a:r>
            <a:r>
              <a:rPr lang="en-US" altLang="ko-KR" sz="2800" dirty="0">
                <a:solidFill>
                  <a:srgbClr val="FF0000"/>
                </a:solidFill>
              </a:rPr>
              <a:t>RL Model! Neural Network </a:t>
            </a:r>
            <a:r>
              <a:rPr lang="ko-KR" altLang="en-US" sz="2800" dirty="0">
                <a:solidFill>
                  <a:srgbClr val="FF0000"/>
                </a:solidFill>
              </a:rPr>
              <a:t>없어요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216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793275" y="-23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" dirty="0"/>
              <a:t>RL</a:t>
            </a:r>
            <a:r>
              <a:rPr lang="ko" altLang="en-US" dirty="0"/>
              <a:t> </a:t>
            </a:r>
            <a:r>
              <a:rPr lang="en-US" altLang="ko-KR" dirty="0"/>
              <a:t>Models</a:t>
            </a:r>
            <a:r>
              <a:rPr lang="ko-KR" altLang="en-US" dirty="0"/>
              <a:t> </a:t>
            </a:r>
            <a:endParaRPr dirty="0"/>
          </a:p>
        </p:txBody>
      </p:sp>
      <p:sp>
        <p:nvSpPr>
          <p:cNvPr id="5" name="Google Shape;113;p17"/>
          <p:cNvSpPr txBox="1">
            <a:spLocks/>
          </p:cNvSpPr>
          <p:nvPr/>
        </p:nvSpPr>
        <p:spPr>
          <a:xfrm>
            <a:off x="289802" y="439106"/>
            <a:ext cx="8589794" cy="458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ko-KR" altLang="en-US" sz="2800" dirty="0">
                <a:solidFill>
                  <a:srgbClr val="FF0000"/>
                </a:solidFill>
              </a:rPr>
              <a:t>기본 </a:t>
            </a:r>
            <a:r>
              <a:rPr lang="en-US" altLang="ko-KR" sz="2800" dirty="0">
                <a:solidFill>
                  <a:srgbClr val="FF0000"/>
                </a:solidFill>
              </a:rPr>
              <a:t>RL Model! Neural Network </a:t>
            </a:r>
            <a:r>
              <a:rPr lang="ko-KR" altLang="en-US" sz="2800" dirty="0">
                <a:solidFill>
                  <a:srgbClr val="FF0000"/>
                </a:solidFill>
              </a:rPr>
              <a:t>없어요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07" y="974306"/>
            <a:ext cx="7751743" cy="388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80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793275" y="-23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" dirty="0"/>
              <a:t>RL</a:t>
            </a:r>
            <a:r>
              <a:rPr lang="ko" altLang="en-US" dirty="0"/>
              <a:t> </a:t>
            </a:r>
            <a:r>
              <a:rPr lang="en-US" altLang="ko-KR" dirty="0"/>
              <a:t>Models</a:t>
            </a:r>
            <a:r>
              <a:rPr lang="ko-KR" altLang="en-US" dirty="0"/>
              <a:t> </a:t>
            </a:r>
            <a:endParaRPr dirty="0"/>
          </a:p>
        </p:txBody>
      </p:sp>
      <p:sp>
        <p:nvSpPr>
          <p:cNvPr id="5" name="Google Shape;113;p17"/>
          <p:cNvSpPr txBox="1">
            <a:spLocks/>
          </p:cNvSpPr>
          <p:nvPr/>
        </p:nvSpPr>
        <p:spPr>
          <a:xfrm>
            <a:off x="289802" y="439106"/>
            <a:ext cx="8589794" cy="458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800" dirty="0">
                <a:solidFill>
                  <a:srgbClr val="FF0000"/>
                </a:solidFill>
              </a:rPr>
              <a:t>Neural Network</a:t>
            </a:r>
            <a:r>
              <a:rPr lang="ko-KR" altLang="en-US" sz="2800" dirty="0">
                <a:solidFill>
                  <a:srgbClr val="FF0000"/>
                </a:solidFill>
              </a:rPr>
              <a:t> 있는 알고리즘은 </a:t>
            </a:r>
            <a:r>
              <a:rPr lang="en-US" altLang="ko-KR" sz="2800" dirty="0">
                <a:solidFill>
                  <a:srgbClr val="FF0000"/>
                </a:solidFill>
              </a:rPr>
              <a:t>??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07" y="974306"/>
            <a:ext cx="7751743" cy="388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393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793275" y="-23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Final Project</a:t>
            </a:r>
            <a:endParaRPr dirty="0"/>
          </a:p>
        </p:txBody>
      </p:sp>
      <p:sp>
        <p:nvSpPr>
          <p:cNvPr id="6" name="Google Shape;113;p17"/>
          <p:cNvSpPr txBox="1">
            <a:spLocks/>
          </p:cNvSpPr>
          <p:nvPr/>
        </p:nvSpPr>
        <p:spPr>
          <a:xfrm>
            <a:off x="289802" y="439106"/>
            <a:ext cx="8589794" cy="458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800" dirty="0">
                <a:solidFill>
                  <a:srgbClr val="FF0000"/>
                </a:solidFill>
              </a:rPr>
              <a:t>Final Project </a:t>
            </a:r>
            <a:r>
              <a:rPr lang="ko-KR" altLang="en-US" sz="2800" dirty="0">
                <a:solidFill>
                  <a:srgbClr val="FF0000"/>
                </a:solidFill>
              </a:rPr>
              <a:t>와 함께 설명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7" name="Google Shape;113;p17"/>
          <p:cNvSpPr txBox="1">
            <a:spLocks/>
          </p:cNvSpPr>
          <p:nvPr/>
        </p:nvSpPr>
        <p:spPr>
          <a:xfrm>
            <a:off x="554207" y="1181270"/>
            <a:ext cx="7688700" cy="3962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1400" dirty="0">
                <a:solidFill>
                  <a:schemeClr val="bg2"/>
                </a:solidFill>
              </a:rPr>
              <a:t>1. </a:t>
            </a:r>
            <a:r>
              <a:rPr lang="en-US" altLang="ko-KR" sz="1400" dirty="0" err="1">
                <a:solidFill>
                  <a:schemeClr val="bg2"/>
                </a:solidFill>
              </a:rPr>
              <a:t>NaiveDQN</a:t>
            </a:r>
            <a:r>
              <a:rPr lang="ko-KR" altLang="en-US" sz="1400" dirty="0">
                <a:solidFill>
                  <a:schemeClr val="bg2"/>
                </a:solidFill>
              </a:rPr>
              <a:t> </a:t>
            </a:r>
            <a:r>
              <a:rPr lang="en-US" altLang="ko-KR" sz="1400" dirty="0">
                <a:solidFill>
                  <a:schemeClr val="bg2"/>
                </a:solidFill>
              </a:rPr>
              <a:t>with PySC2 Agent</a:t>
            </a:r>
          </a:p>
          <a:p>
            <a:r>
              <a:rPr lang="en-US" altLang="ko-KR" sz="1400" dirty="0">
                <a:solidFill>
                  <a:schemeClr val="bg2"/>
                </a:solidFill>
              </a:rPr>
              <a:t> </a:t>
            </a:r>
          </a:p>
          <a:p>
            <a:r>
              <a:rPr lang="en-US" altLang="ko-KR" sz="1400" dirty="0">
                <a:solidFill>
                  <a:schemeClr val="bg2"/>
                </a:solidFill>
              </a:rPr>
              <a:t>    Q-learning Table </a:t>
            </a:r>
            <a:r>
              <a:rPr lang="ko-KR" altLang="en-US" sz="1400" dirty="0">
                <a:solidFill>
                  <a:schemeClr val="bg2"/>
                </a:solidFill>
              </a:rPr>
              <a:t>대신</a:t>
            </a:r>
            <a:r>
              <a:rPr lang="en-US" altLang="ko-KR" sz="1400" dirty="0">
                <a:solidFill>
                  <a:schemeClr val="bg2"/>
                </a:solidFill>
              </a:rPr>
              <a:t>, Deep </a:t>
            </a:r>
            <a:r>
              <a:rPr lang="en-US" altLang="ko-KR" sz="1400" dirty="0">
                <a:solidFill>
                  <a:srgbClr val="FF0000"/>
                </a:solidFill>
              </a:rPr>
              <a:t>Neural Network</a:t>
            </a:r>
          </a:p>
          <a:p>
            <a:r>
              <a:rPr lang="en-US" altLang="ko-KR" sz="1400" dirty="0">
                <a:solidFill>
                  <a:schemeClr val="bg2"/>
                </a:solidFill>
              </a:rPr>
              <a:t>    Raw Observation </a:t>
            </a:r>
            <a:r>
              <a:rPr lang="ko-KR" altLang="en-US" sz="1400" dirty="0">
                <a:solidFill>
                  <a:schemeClr val="bg2"/>
                </a:solidFill>
              </a:rPr>
              <a:t>활용한 </a:t>
            </a:r>
            <a:r>
              <a:rPr lang="en-US" altLang="ko-KR" sz="1400" dirty="0">
                <a:solidFill>
                  <a:schemeClr val="bg2"/>
                </a:solidFill>
              </a:rPr>
              <a:t>multi-layer perceptron</a:t>
            </a:r>
          </a:p>
          <a:p>
            <a:r>
              <a:rPr lang="en-US" altLang="ko-KR" sz="1400" dirty="0">
                <a:solidFill>
                  <a:schemeClr val="bg2"/>
                </a:solidFill>
              </a:rPr>
              <a:t>    </a:t>
            </a:r>
            <a:r>
              <a:rPr lang="en-US" altLang="ko-KR" sz="1400" dirty="0">
                <a:solidFill>
                  <a:srgbClr val="FF0000"/>
                </a:solidFill>
              </a:rPr>
              <a:t>Fixed Q-Target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endParaRPr lang="en-US" altLang="ko-KR" sz="1400" dirty="0">
              <a:solidFill>
                <a:schemeClr val="bg2"/>
              </a:solidFill>
            </a:endParaRPr>
          </a:p>
          <a:p>
            <a:r>
              <a:rPr lang="en-US" altLang="ko-KR" sz="1400" dirty="0">
                <a:solidFill>
                  <a:schemeClr val="bg2"/>
                </a:solidFill>
              </a:rPr>
              <a:t>        Neural Network Training </a:t>
            </a:r>
            <a:r>
              <a:rPr lang="ko-KR" altLang="en-US" sz="1400" dirty="0">
                <a:solidFill>
                  <a:schemeClr val="bg2"/>
                </a:solidFill>
              </a:rPr>
              <a:t>시</a:t>
            </a:r>
            <a:r>
              <a:rPr lang="en-US" altLang="ko-KR" sz="1400" dirty="0">
                <a:solidFill>
                  <a:schemeClr val="bg2"/>
                </a:solidFill>
              </a:rPr>
              <a:t> back-propagation </a:t>
            </a:r>
            <a:r>
              <a:rPr lang="ko-KR" altLang="en-US" sz="1400" dirty="0">
                <a:solidFill>
                  <a:schemeClr val="bg2"/>
                </a:solidFill>
              </a:rPr>
              <a:t>하는 </a:t>
            </a:r>
            <a:r>
              <a:rPr lang="en-US" altLang="ko-KR" sz="1400" dirty="0">
                <a:solidFill>
                  <a:schemeClr val="bg2"/>
                </a:solidFill>
              </a:rPr>
              <a:t>Moving Q-target </a:t>
            </a:r>
            <a:r>
              <a:rPr lang="ko-KR" altLang="en-US" sz="1400" dirty="0">
                <a:solidFill>
                  <a:schemeClr val="bg2"/>
                </a:solidFill>
              </a:rPr>
              <a:t>문제 해결</a:t>
            </a:r>
            <a:endParaRPr lang="en-US" altLang="ko-KR" sz="1400" dirty="0">
              <a:solidFill>
                <a:schemeClr val="bg2"/>
              </a:solidFill>
            </a:endParaRPr>
          </a:p>
          <a:p>
            <a:r>
              <a:rPr lang="en-US" altLang="ko-KR" sz="1400" dirty="0">
                <a:solidFill>
                  <a:schemeClr val="bg2"/>
                </a:solidFill>
              </a:rPr>
              <a:t>        </a:t>
            </a:r>
            <a:r>
              <a:rPr lang="en-US" altLang="ko-KR" sz="1400" dirty="0" err="1">
                <a:solidFill>
                  <a:schemeClr val="bg2"/>
                </a:solidFill>
              </a:rPr>
              <a:t>q_target.detach</a:t>
            </a:r>
            <a:r>
              <a:rPr lang="en-US" altLang="ko-KR" sz="1400" dirty="0">
                <a:solidFill>
                  <a:schemeClr val="bg2"/>
                </a:solidFill>
              </a:rPr>
              <a:t>()</a:t>
            </a:r>
          </a:p>
          <a:p>
            <a:endParaRPr lang="en-US" altLang="ko-KR" sz="1400" dirty="0">
              <a:solidFill>
                <a:schemeClr val="bg2"/>
              </a:solidFill>
            </a:endParaRPr>
          </a:p>
          <a:p>
            <a:r>
              <a:rPr lang="en-US" altLang="ko-KR" sz="1400" dirty="0">
                <a:solidFill>
                  <a:schemeClr val="bg2"/>
                </a:solidFill>
              </a:rPr>
              <a:t>2. </a:t>
            </a:r>
            <a:r>
              <a:rPr lang="en-US" altLang="ko-KR" sz="1400" dirty="0" err="1">
                <a:solidFill>
                  <a:schemeClr val="bg2"/>
                </a:solidFill>
              </a:rPr>
              <a:t>VanillaDQN</a:t>
            </a:r>
            <a:r>
              <a:rPr lang="en-US" altLang="ko-KR" sz="1400" dirty="0">
                <a:solidFill>
                  <a:schemeClr val="bg2"/>
                </a:solidFill>
              </a:rPr>
              <a:t> with PySC2 Agent</a:t>
            </a:r>
          </a:p>
          <a:p>
            <a:r>
              <a:rPr lang="en-US" altLang="ko-KR" sz="1400" dirty="0">
                <a:solidFill>
                  <a:schemeClr val="bg2"/>
                </a:solidFill>
              </a:rPr>
              <a:t>    Q-learning Table </a:t>
            </a:r>
            <a:r>
              <a:rPr lang="ko-KR" altLang="en-US" sz="1400" dirty="0">
                <a:solidFill>
                  <a:schemeClr val="bg2"/>
                </a:solidFill>
              </a:rPr>
              <a:t>대신</a:t>
            </a:r>
            <a:r>
              <a:rPr lang="en-US" altLang="ko-KR" sz="1400" dirty="0">
                <a:solidFill>
                  <a:schemeClr val="bg2"/>
                </a:solidFill>
              </a:rPr>
              <a:t>, Deep Neural Network!!!</a:t>
            </a:r>
          </a:p>
          <a:p>
            <a:r>
              <a:rPr lang="en-US" altLang="ko-KR" sz="1400" dirty="0">
                <a:solidFill>
                  <a:schemeClr val="bg2"/>
                </a:solidFill>
              </a:rPr>
              <a:t>    </a:t>
            </a:r>
            <a:r>
              <a:rPr lang="en-US" altLang="ko-KR" sz="1400" dirty="0">
                <a:solidFill>
                  <a:srgbClr val="FF0000"/>
                </a:solidFill>
              </a:rPr>
              <a:t>Experience Replay -&gt; Batch Learning </a:t>
            </a:r>
            <a:r>
              <a:rPr lang="ko-KR" altLang="en-US" sz="1400" dirty="0">
                <a:solidFill>
                  <a:srgbClr val="FF0000"/>
                </a:solidFill>
              </a:rPr>
              <a:t>가능</a:t>
            </a:r>
            <a:r>
              <a:rPr lang="en-US" altLang="ko-KR" sz="1400" dirty="0">
                <a:solidFill>
                  <a:srgbClr val="FF0000"/>
                </a:solidFill>
              </a:rPr>
              <a:t>! </a:t>
            </a:r>
          </a:p>
          <a:p>
            <a:r>
              <a:rPr lang="ko-KR" altLang="en-US" sz="1400" dirty="0">
                <a:solidFill>
                  <a:srgbClr val="FF0000"/>
                </a:solidFill>
              </a:rPr>
              <a:t>    </a:t>
            </a:r>
            <a:r>
              <a:rPr lang="en-US" altLang="ko-KR" sz="1400" dirty="0">
                <a:solidFill>
                  <a:srgbClr val="FF0000"/>
                </a:solidFill>
              </a:rPr>
              <a:t>Fixed Q-Target</a:t>
            </a:r>
          </a:p>
          <a:p>
            <a:r>
              <a:rPr lang="ko-KR" altLang="en-US" sz="1400" dirty="0">
                <a:solidFill>
                  <a:srgbClr val="FF0000"/>
                </a:solidFill>
              </a:rPr>
              <a:t>        </a:t>
            </a:r>
            <a:r>
              <a:rPr lang="en-US" altLang="ko-KR" sz="1400" dirty="0">
                <a:solidFill>
                  <a:schemeClr val="bg2"/>
                </a:solidFill>
              </a:rPr>
              <a:t>Neural Network Training </a:t>
            </a:r>
            <a:r>
              <a:rPr lang="ko-KR" altLang="en-US" sz="1400" dirty="0">
                <a:solidFill>
                  <a:schemeClr val="bg2"/>
                </a:solidFill>
              </a:rPr>
              <a:t>시</a:t>
            </a:r>
            <a:r>
              <a:rPr lang="en-US" altLang="ko-KR" sz="1400" dirty="0">
                <a:solidFill>
                  <a:schemeClr val="bg2"/>
                </a:solidFill>
              </a:rPr>
              <a:t> back-propagation </a:t>
            </a:r>
            <a:r>
              <a:rPr lang="ko-KR" altLang="en-US" sz="1400" dirty="0">
                <a:solidFill>
                  <a:schemeClr val="bg2"/>
                </a:solidFill>
              </a:rPr>
              <a:t>하는 </a:t>
            </a:r>
            <a:r>
              <a:rPr lang="en-US" altLang="ko-KR" sz="1400" dirty="0">
                <a:solidFill>
                  <a:schemeClr val="bg2"/>
                </a:solidFill>
              </a:rPr>
              <a:t>Moving Q-target </a:t>
            </a:r>
            <a:r>
              <a:rPr lang="ko-KR" altLang="en-US" sz="1400" dirty="0">
                <a:solidFill>
                  <a:schemeClr val="bg2"/>
                </a:solidFill>
              </a:rPr>
              <a:t>문제 해결</a:t>
            </a:r>
            <a:endParaRPr lang="en-US" altLang="ko-KR" sz="1400" dirty="0">
              <a:solidFill>
                <a:schemeClr val="bg2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    </a:t>
            </a:r>
            <a:r>
              <a:rPr lang="en-US" altLang="ko-KR" sz="1400" dirty="0" err="1">
                <a:solidFill>
                  <a:srgbClr val="FF0000"/>
                </a:solidFill>
              </a:rPr>
              <a:t>NaiveDQN</a:t>
            </a:r>
            <a:r>
              <a:rPr lang="ko-KR" altLang="en-US" sz="1400" dirty="0">
                <a:solidFill>
                  <a:srgbClr val="FF0000"/>
                </a:solidFill>
              </a:rPr>
              <a:t>과 차이점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chemeClr val="bg2"/>
                </a:solidFill>
              </a:rPr>
              <a:t>    </a:t>
            </a:r>
            <a:r>
              <a:rPr lang="ko-KR" altLang="en-US" sz="1400" dirty="0">
                <a:solidFill>
                  <a:schemeClr val="bg2"/>
                </a:solidFill>
              </a:rPr>
              <a:t>    </a:t>
            </a:r>
            <a:r>
              <a:rPr lang="en-US" altLang="ko-KR" sz="1400" dirty="0">
                <a:solidFill>
                  <a:schemeClr val="bg2"/>
                </a:solidFill>
              </a:rPr>
              <a:t>Experience Reply(Online-Learning)</a:t>
            </a:r>
            <a:r>
              <a:rPr lang="ko-KR" altLang="en-US" sz="1400" dirty="0">
                <a:solidFill>
                  <a:schemeClr val="bg2"/>
                </a:solidFill>
              </a:rPr>
              <a:t> </a:t>
            </a:r>
            <a:endParaRPr lang="en-US" altLang="ko-KR" sz="1400" dirty="0">
              <a:solidFill>
                <a:schemeClr val="bg2"/>
              </a:solidFill>
            </a:endParaRPr>
          </a:p>
          <a:p>
            <a:r>
              <a:rPr lang="ko-KR" altLang="en-US" sz="1400" dirty="0">
                <a:solidFill>
                  <a:schemeClr val="bg2"/>
                </a:solidFill>
              </a:rPr>
              <a:t>        </a:t>
            </a:r>
            <a:r>
              <a:rPr lang="en-US" altLang="ko-KR" sz="1400" dirty="0">
                <a:solidFill>
                  <a:schemeClr val="bg2"/>
                </a:solidFill>
              </a:rPr>
              <a:t>Huber loss (outlier </a:t>
            </a:r>
            <a:r>
              <a:rPr lang="ko-KR" altLang="en-US" sz="1400" dirty="0">
                <a:solidFill>
                  <a:schemeClr val="bg2"/>
                </a:solidFill>
              </a:rPr>
              <a:t>에 덜 민감</a:t>
            </a:r>
            <a:r>
              <a:rPr lang="en-US" altLang="ko-KR" sz="1400" dirty="0">
                <a:solidFill>
                  <a:schemeClr val="bg2"/>
                </a:solidFill>
              </a:rPr>
              <a:t>)</a:t>
            </a:r>
          </a:p>
          <a:p>
            <a:r>
              <a:rPr lang="en-US" altLang="ko-KR" sz="1400" dirty="0">
                <a:solidFill>
                  <a:schemeClr val="bg2"/>
                </a:solidFill>
              </a:rPr>
              <a:t>    </a:t>
            </a:r>
            <a:r>
              <a:rPr lang="ko-KR" altLang="en-US" sz="1400" dirty="0">
                <a:solidFill>
                  <a:schemeClr val="bg2"/>
                </a:solidFill>
              </a:rPr>
              <a:t>    </a:t>
            </a:r>
            <a:r>
              <a:rPr lang="en-US" altLang="ko-KR" sz="1400" dirty="0">
                <a:solidFill>
                  <a:schemeClr val="bg2"/>
                </a:solidFill>
              </a:rPr>
              <a:t>neural network </a:t>
            </a:r>
            <a:r>
              <a:rPr lang="ko-KR" altLang="en-US" sz="1400" dirty="0">
                <a:solidFill>
                  <a:schemeClr val="bg2"/>
                </a:solidFill>
              </a:rPr>
              <a:t>두개 </a:t>
            </a:r>
            <a:r>
              <a:rPr lang="en-US" altLang="ko-KR" sz="1400" dirty="0">
                <a:solidFill>
                  <a:schemeClr val="bg2"/>
                </a:solidFill>
              </a:rPr>
              <a:t>(Q-net, target-network)</a:t>
            </a:r>
          </a:p>
          <a:p>
            <a:r>
              <a:rPr lang="en-US" altLang="ko-KR" sz="1400" dirty="0">
                <a:solidFill>
                  <a:schemeClr val="bg2"/>
                </a:solidFill>
              </a:rPr>
              <a:t>        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010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793275" y="-23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Final Project</a:t>
            </a:r>
            <a:endParaRPr dirty="0"/>
          </a:p>
        </p:txBody>
      </p:sp>
      <p:sp>
        <p:nvSpPr>
          <p:cNvPr id="6" name="Google Shape;113;p17"/>
          <p:cNvSpPr txBox="1">
            <a:spLocks/>
          </p:cNvSpPr>
          <p:nvPr/>
        </p:nvSpPr>
        <p:spPr>
          <a:xfrm>
            <a:off x="289802" y="439106"/>
            <a:ext cx="8589794" cy="458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dirty="0">
                <a:solidFill>
                  <a:srgbClr val="FF0000"/>
                </a:solidFill>
              </a:rPr>
              <a:t>Moving Q-target Problem</a:t>
            </a:r>
            <a:r>
              <a:rPr lang="ko-KR" altLang="en-US" sz="2800" dirty="0">
                <a:solidFill>
                  <a:srgbClr val="FF0000"/>
                </a:solidFill>
              </a:rPr>
              <a:t>은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ko-KR" altLang="en-US" sz="2800" dirty="0">
                <a:solidFill>
                  <a:srgbClr val="FF0000"/>
                </a:solidFill>
              </a:rPr>
              <a:t>움직이니까 </a:t>
            </a:r>
            <a:r>
              <a:rPr lang="en-US" altLang="ko-KR" sz="2800" dirty="0">
                <a:solidFill>
                  <a:srgbClr val="FF0000"/>
                </a:solidFill>
              </a:rPr>
              <a:t>fix </a:t>
            </a:r>
            <a:r>
              <a:rPr lang="ko-KR" altLang="en-US" sz="2800" dirty="0">
                <a:solidFill>
                  <a:srgbClr val="FF0000"/>
                </a:solidFill>
              </a:rPr>
              <a:t>해주자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02" y="1729647"/>
            <a:ext cx="3177295" cy="21042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680" y="1454226"/>
            <a:ext cx="4516916" cy="265506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3657600" y="2781757"/>
            <a:ext cx="5728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493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793275" y="-23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Final Project</a:t>
            </a:r>
            <a:endParaRPr dirty="0"/>
          </a:p>
        </p:txBody>
      </p:sp>
      <p:sp>
        <p:nvSpPr>
          <p:cNvPr id="7" name="Google Shape;113;p17"/>
          <p:cNvSpPr txBox="1">
            <a:spLocks/>
          </p:cNvSpPr>
          <p:nvPr/>
        </p:nvSpPr>
        <p:spPr>
          <a:xfrm>
            <a:off x="242371" y="740596"/>
            <a:ext cx="8239604" cy="3962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1400" dirty="0">
                <a:solidFill>
                  <a:schemeClr val="bg2"/>
                </a:solidFill>
              </a:rPr>
              <a:t>1. </a:t>
            </a:r>
            <a:r>
              <a:rPr lang="en-US" sz="1400" dirty="0" err="1"/>
              <a:t>ProtossRLAgentWithRawActsAndRawObs</a:t>
            </a:r>
            <a:endParaRPr lang="en-US" sz="1400" dirty="0"/>
          </a:p>
          <a:p>
            <a:r>
              <a:rPr lang="en-US" altLang="ko-KR" sz="1400" dirty="0">
                <a:solidFill>
                  <a:schemeClr val="bg2"/>
                </a:solidFill>
              </a:rPr>
              <a:t> </a:t>
            </a:r>
          </a:p>
          <a:p>
            <a:r>
              <a:rPr lang="en-US" altLang="ko-KR" sz="1400" dirty="0">
                <a:solidFill>
                  <a:schemeClr val="bg2"/>
                </a:solidFill>
              </a:rPr>
              <a:t>2. easy is too easy</a:t>
            </a:r>
          </a:p>
          <a:p>
            <a:r>
              <a:rPr lang="en-US" altLang="ko-KR" sz="1400" dirty="0">
                <a:solidFill>
                  <a:schemeClr val="bg2"/>
                </a:solidFill>
              </a:rPr>
              <a:t>    Difficulty </a:t>
            </a:r>
            <a:r>
              <a:rPr lang="ko-KR" altLang="en-US" sz="1400" dirty="0">
                <a:solidFill>
                  <a:schemeClr val="bg2"/>
                </a:solidFill>
              </a:rPr>
              <a:t>를 </a:t>
            </a:r>
            <a:r>
              <a:rPr lang="en-US" altLang="ko-KR" sz="1400" dirty="0">
                <a:solidFill>
                  <a:schemeClr val="bg2"/>
                </a:solidFill>
              </a:rPr>
              <a:t>easy </a:t>
            </a:r>
            <a:r>
              <a:rPr lang="ko-KR" altLang="en-US" sz="1400" dirty="0">
                <a:solidFill>
                  <a:schemeClr val="bg2"/>
                </a:solidFill>
              </a:rPr>
              <a:t>에서 </a:t>
            </a:r>
            <a:r>
              <a:rPr lang="en-US" altLang="ko-KR" sz="1400" dirty="0">
                <a:solidFill>
                  <a:schemeClr val="bg2"/>
                </a:solidFill>
              </a:rPr>
              <a:t>medium 2</a:t>
            </a:r>
            <a:r>
              <a:rPr lang="ko-KR" altLang="en-US" sz="1400" dirty="0">
                <a:solidFill>
                  <a:schemeClr val="bg2"/>
                </a:solidFill>
              </a:rPr>
              <a:t>단계 높게 수정</a:t>
            </a:r>
            <a:endParaRPr lang="en-US" altLang="ko-KR" sz="1400" dirty="0">
              <a:solidFill>
                <a:schemeClr val="bg2"/>
              </a:solidFill>
            </a:endParaRPr>
          </a:p>
          <a:p>
            <a:endParaRPr lang="en-US" altLang="ko-KR" sz="1400" dirty="0">
              <a:solidFill>
                <a:schemeClr val="bg2"/>
              </a:solidFill>
            </a:endParaRPr>
          </a:p>
          <a:p>
            <a:r>
              <a:rPr lang="en-US" altLang="ko-KR" sz="1400" dirty="0">
                <a:solidFill>
                  <a:schemeClr val="bg2"/>
                </a:solidFill>
              </a:rPr>
              <a:t>3. /dmarl-sc2/sc2/agent/</a:t>
            </a:r>
            <a:r>
              <a:rPr lang="en-US" altLang="ko-KR" sz="1400" dirty="0" err="1">
                <a:solidFill>
                  <a:schemeClr val="bg2"/>
                </a:solidFill>
              </a:rPr>
              <a:t>DRLAgentWithVanillaDQN_phil.py</a:t>
            </a:r>
            <a:r>
              <a:rPr lang="en-US" altLang="ko-KR" sz="1400" dirty="0">
                <a:solidFill>
                  <a:schemeClr val="bg2"/>
                </a:solidFill>
              </a:rPr>
              <a:t> </a:t>
            </a:r>
            <a:r>
              <a:rPr lang="ko-KR" altLang="en-US" sz="1400" dirty="0">
                <a:solidFill>
                  <a:schemeClr val="bg2"/>
                </a:solidFill>
              </a:rPr>
              <a:t>로컬에서 구성</a:t>
            </a:r>
            <a:endParaRPr lang="en-US" altLang="ko-KR" sz="1400" dirty="0">
              <a:solidFill>
                <a:schemeClr val="bg2"/>
              </a:solidFill>
            </a:endParaRPr>
          </a:p>
          <a:p>
            <a:endParaRPr lang="en-US" altLang="ko-KR" sz="1400" dirty="0">
              <a:solidFill>
                <a:schemeClr val="bg2"/>
              </a:solidFill>
            </a:endParaRPr>
          </a:p>
          <a:p>
            <a:r>
              <a:rPr lang="en-US" altLang="ko-KR" sz="1400" dirty="0">
                <a:solidFill>
                  <a:schemeClr val="bg2"/>
                </a:solidFill>
              </a:rPr>
              <a:t>4.</a:t>
            </a:r>
            <a:r>
              <a:rPr lang="ko-KR" altLang="en-US" sz="1400" dirty="0">
                <a:solidFill>
                  <a:schemeClr val="bg2"/>
                </a:solidFill>
              </a:rPr>
              <a:t> </a:t>
            </a:r>
            <a:r>
              <a:rPr lang="en-US" altLang="ko-KR" sz="1400" dirty="0">
                <a:solidFill>
                  <a:schemeClr val="bg2"/>
                </a:solidFill>
              </a:rPr>
              <a:t>/dmarl-sc2/Training_StarCraft_2_Agent_under_Colab_phil.ipynb</a:t>
            </a:r>
            <a:r>
              <a:rPr lang="ko-KR" altLang="en-US" sz="1400" dirty="0">
                <a:solidFill>
                  <a:schemeClr val="bg2"/>
                </a:solidFill>
              </a:rPr>
              <a:t> </a:t>
            </a:r>
            <a:r>
              <a:rPr lang="en-US" altLang="ko-KR" sz="1400" dirty="0" err="1">
                <a:solidFill>
                  <a:schemeClr val="bg2"/>
                </a:solidFill>
              </a:rPr>
              <a:t>colab</a:t>
            </a:r>
            <a:r>
              <a:rPr lang="ko-KR" altLang="en-US" sz="1400" dirty="0">
                <a:solidFill>
                  <a:schemeClr val="bg2"/>
                </a:solidFill>
              </a:rPr>
              <a:t>에서 </a:t>
            </a:r>
            <a:r>
              <a:rPr lang="en-US" altLang="ko-KR" sz="1400" dirty="0">
                <a:solidFill>
                  <a:schemeClr val="bg2"/>
                </a:solidFill>
              </a:rPr>
              <a:t>GPU</a:t>
            </a:r>
            <a:r>
              <a:rPr lang="ko-KR" altLang="en-US" sz="1400" dirty="0">
                <a:solidFill>
                  <a:schemeClr val="bg2"/>
                </a:solidFill>
              </a:rPr>
              <a:t> 학습</a:t>
            </a:r>
            <a:endParaRPr lang="en-US" altLang="ko-KR" sz="1400" dirty="0">
              <a:solidFill>
                <a:schemeClr val="bg2"/>
              </a:solidFill>
            </a:endParaRPr>
          </a:p>
          <a:p>
            <a:r>
              <a:rPr lang="en-US" altLang="ko-KR" sz="1400" dirty="0">
                <a:solidFill>
                  <a:schemeClr val="bg2"/>
                </a:solidFill>
              </a:rPr>
              <a:t>    </a:t>
            </a:r>
            <a:r>
              <a:rPr lang="ko-KR" altLang="en-US" sz="1400" dirty="0">
                <a:solidFill>
                  <a:schemeClr val="bg2"/>
                </a:solidFill>
              </a:rPr>
              <a:t>그러나 </a:t>
            </a:r>
            <a:r>
              <a:rPr lang="en-US" sz="1400" b="0" dirty="0"/>
              <a:t>HTTPS/</a:t>
            </a:r>
            <a:r>
              <a:rPr lang="en-US" sz="1400" b="0" dirty="0" err="1"/>
              <a:t>websocket</a:t>
            </a:r>
            <a:r>
              <a:rPr lang="en-US" sz="1400" b="0" dirty="0"/>
              <a:t> errors</a:t>
            </a:r>
            <a:r>
              <a:rPr lang="mr-IN" altLang="ko-KR" sz="1400" dirty="0">
                <a:solidFill>
                  <a:schemeClr val="bg2"/>
                </a:solidFill>
              </a:rPr>
              <a:t>…</a:t>
            </a:r>
            <a:endParaRPr lang="en-US" altLang="ko-KR" sz="1400" dirty="0">
              <a:solidFill>
                <a:schemeClr val="bg2"/>
              </a:solidFill>
            </a:endParaRPr>
          </a:p>
          <a:p>
            <a:r>
              <a:rPr lang="ko-KR" altLang="en-US" sz="1400" dirty="0">
                <a:solidFill>
                  <a:schemeClr val="bg2"/>
                </a:solidFill>
              </a:rPr>
              <a:t>    아직 안정화 되지 않으듯</a:t>
            </a:r>
            <a:r>
              <a:rPr lang="en-US" altLang="ko-KR" sz="1400" dirty="0">
                <a:solidFill>
                  <a:schemeClr val="bg2"/>
                </a:solidFill>
              </a:rPr>
              <a:t>(</a:t>
            </a:r>
            <a:r>
              <a:rPr lang="en-US" altLang="ko-KR" sz="1400" dirty="0" err="1">
                <a:solidFill>
                  <a:srgbClr val="FF0000"/>
                </a:solidFill>
              </a:rPr>
              <a:t>github</a:t>
            </a:r>
            <a:r>
              <a:rPr lang="ko-KR" altLang="en-US" sz="1400" dirty="0">
                <a:solidFill>
                  <a:srgbClr val="FF0000"/>
                </a:solidFill>
              </a:rPr>
              <a:t>가 보면 </a:t>
            </a:r>
            <a:r>
              <a:rPr lang="en-US" altLang="ko-KR" sz="1400" dirty="0" err="1">
                <a:solidFill>
                  <a:srgbClr val="FF0000"/>
                </a:solidFill>
              </a:rPr>
              <a:t>websocket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error</a:t>
            </a:r>
            <a:r>
              <a:rPr lang="ko-KR" altLang="en-US" sz="1400" dirty="0">
                <a:solidFill>
                  <a:srgbClr val="FF0000"/>
                </a:solidFill>
              </a:rPr>
              <a:t>로 고생하는 사람들이 많고</a:t>
            </a:r>
            <a:r>
              <a:rPr lang="en-US" altLang="ko-KR" sz="1400" dirty="0">
                <a:solidFill>
                  <a:srgbClr val="FF0000"/>
                </a:solidFill>
              </a:rPr>
              <a:t>,</a:t>
            </a:r>
            <a:r>
              <a:rPr lang="ko-KR" altLang="en-US" sz="1400" dirty="0">
                <a:solidFill>
                  <a:srgbClr val="FF0000"/>
                </a:solidFill>
              </a:rPr>
              <a:t> 답변이 거의다 </a:t>
            </a:r>
            <a:r>
              <a:rPr lang="en-US" altLang="ko-KR" sz="1400" dirty="0">
                <a:solidFill>
                  <a:srgbClr val="FF0000"/>
                </a:solidFill>
              </a:rPr>
              <a:t>unfortunately </a:t>
            </a:r>
            <a:r>
              <a:rPr lang="ko-KR" altLang="en-US" sz="1400" dirty="0">
                <a:solidFill>
                  <a:srgbClr val="FF0000"/>
                </a:solidFill>
              </a:rPr>
              <a:t>로 시작</a:t>
            </a:r>
            <a:r>
              <a:rPr lang="en-US" altLang="ko-KR" sz="1400" dirty="0">
                <a:solidFill>
                  <a:schemeClr val="bg2"/>
                </a:solidFill>
              </a:rPr>
              <a:t>)</a:t>
            </a:r>
            <a:r>
              <a:rPr lang="mr-IN" altLang="ko-KR" sz="1400" dirty="0">
                <a:solidFill>
                  <a:schemeClr val="bg2"/>
                </a:solidFill>
              </a:rPr>
              <a:t>…</a:t>
            </a:r>
            <a:r>
              <a:rPr lang="ko-KR" altLang="en-US" sz="1400" dirty="0">
                <a:solidFill>
                  <a:schemeClr val="bg2"/>
                </a:solidFill>
              </a:rPr>
              <a:t>  잘 되시는 분들 팁 좀 부탁드립니다</a:t>
            </a:r>
            <a:r>
              <a:rPr lang="en-US" altLang="ko-KR" sz="1400" dirty="0">
                <a:solidFill>
                  <a:schemeClr val="bg2"/>
                </a:solidFill>
              </a:rPr>
              <a:t>.</a:t>
            </a:r>
          </a:p>
          <a:p>
            <a:endParaRPr lang="en-US" sz="1400" b="0" dirty="0">
              <a:solidFill>
                <a:schemeClr val="bg2"/>
              </a:solidFill>
            </a:endParaRPr>
          </a:p>
          <a:p>
            <a:r>
              <a:rPr lang="en-US" sz="1400" b="0" dirty="0">
                <a:solidFill>
                  <a:schemeClr val="bg2"/>
                </a:solidFill>
              </a:rPr>
              <a:t>	</a:t>
            </a:r>
            <a:endParaRPr lang="en-US" sz="1400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71" y="3272009"/>
            <a:ext cx="3870210" cy="17759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264" y="3272009"/>
            <a:ext cx="4031711" cy="164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82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3;p17"/>
          <p:cNvSpPr txBox="1">
            <a:spLocks/>
          </p:cNvSpPr>
          <p:nvPr/>
        </p:nvSpPr>
        <p:spPr>
          <a:xfrm>
            <a:off x="289802" y="439105"/>
            <a:ext cx="8589794" cy="4419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endParaRPr lang="en-US" sz="5000" dirty="0">
              <a:solidFill>
                <a:schemeClr val="bg2"/>
              </a:solidFill>
            </a:endParaRPr>
          </a:p>
          <a:p>
            <a:pPr algn="ctr"/>
            <a:endParaRPr lang="en-US" sz="5000" dirty="0">
              <a:solidFill>
                <a:schemeClr val="bg2"/>
              </a:solidFill>
            </a:endParaRPr>
          </a:p>
          <a:p>
            <a:pPr algn="ctr"/>
            <a:r>
              <a:rPr lang="en-US" sz="5000" dirty="0">
                <a:solidFill>
                  <a:schemeClr val="bg2"/>
                </a:solidFill>
              </a:rPr>
              <a:t>Thank you</a:t>
            </a:r>
          </a:p>
        </p:txBody>
      </p:sp>
      <p:sp>
        <p:nvSpPr>
          <p:cNvPr id="7" name="Google Shape;113;p17"/>
          <p:cNvSpPr txBox="1">
            <a:spLocks/>
          </p:cNvSpPr>
          <p:nvPr/>
        </p:nvSpPr>
        <p:spPr>
          <a:xfrm>
            <a:off x="554207" y="1181270"/>
            <a:ext cx="7688700" cy="3962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805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793275" y="-23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400" dirty="0"/>
              <a:t>Reinforcement Learning </a:t>
            </a:r>
            <a:r>
              <a:rPr lang="ko-KR" altLang="en-US" sz="2400" dirty="0"/>
              <a:t>이</a:t>
            </a:r>
            <a:r>
              <a:rPr lang="ko" sz="2400" dirty="0"/>
              <a:t>란?</a:t>
            </a:r>
            <a:endParaRPr sz="2400"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727650" y="634675"/>
            <a:ext cx="7688700" cy="4559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Sequential Decision Making Problem </a:t>
            </a:r>
            <a:r>
              <a:rPr lang="ko-KR" altLang="en-US" sz="1600" dirty="0"/>
              <a:t>을 해결하기 위한 </a:t>
            </a:r>
            <a:r>
              <a:rPr lang="en-US" altLang="ko-KR" sz="1600" dirty="0"/>
              <a:t>Learning Paradigm!</a:t>
            </a:r>
            <a:endParaRPr sz="1600"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50" y="1213844"/>
            <a:ext cx="7688700" cy="372171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717075" y="-23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" sz="2800" dirty="0"/>
              <a:t>Reinforcement Learning </a:t>
            </a:r>
            <a:r>
              <a:rPr lang="ko-KR" altLang="en-US" sz="2800" dirty="0"/>
              <a:t>이</a:t>
            </a:r>
            <a:r>
              <a:rPr lang="ko" altLang="en-US" sz="2800" dirty="0"/>
              <a:t>란</a:t>
            </a:r>
            <a:r>
              <a:rPr lang="en-US" altLang="ko" sz="2800" dirty="0"/>
              <a:t>?</a:t>
            </a:r>
            <a:endParaRPr dirty="0"/>
          </a:p>
        </p:txBody>
      </p:sp>
      <p:sp>
        <p:nvSpPr>
          <p:cNvPr id="108" name="Google Shape;108;p16"/>
          <p:cNvSpPr txBox="1">
            <a:spLocks noGrp="1"/>
          </p:cNvSpPr>
          <p:nvPr>
            <p:ph type="body" idx="1"/>
          </p:nvPr>
        </p:nvSpPr>
        <p:spPr>
          <a:xfrm>
            <a:off x="438525" y="701264"/>
            <a:ext cx="8245800" cy="42879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19999" lvl="0" indent="-7199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dirty="0">
                <a:solidFill>
                  <a:srgbClr val="3B3835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altLang="ko-KR" sz="1800" b="1" dirty="0">
                <a:solidFill>
                  <a:srgbClr val="3B3835"/>
                </a:solidFill>
                <a:latin typeface="Arial"/>
                <a:ea typeface="Arial"/>
                <a:cs typeface="Arial"/>
                <a:sym typeface="Arial"/>
              </a:rPr>
              <a:t>1950s Dynamic Programming</a:t>
            </a:r>
            <a:r>
              <a:rPr lang="ko-KR" altLang="en-US" sz="1800" b="1" dirty="0">
                <a:solidFill>
                  <a:srgbClr val="3B3835"/>
                </a:solidFill>
                <a:latin typeface="Arial"/>
                <a:ea typeface="Arial"/>
                <a:cs typeface="Arial"/>
                <a:sym typeface="Arial"/>
              </a:rPr>
              <a:t> 으로 시작</a:t>
            </a:r>
            <a:endParaRPr sz="1800" b="1" dirty="0">
              <a:solidFill>
                <a:srgbClr val="3B383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19999" lvl="0" indent="-719999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 b="1" dirty="0">
                <a:solidFill>
                  <a:srgbClr val="3B3835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ko-KR" altLang="en-US" sz="1800" b="1" dirty="0">
                <a:solidFill>
                  <a:srgbClr val="3B383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800" b="1" dirty="0">
                <a:solidFill>
                  <a:srgbClr val="3B3835"/>
                </a:solidFill>
                <a:latin typeface="Arial"/>
                <a:ea typeface="Arial"/>
                <a:cs typeface="Arial"/>
                <a:sym typeface="Arial"/>
              </a:rPr>
              <a:t>Richard Bellman</a:t>
            </a:r>
            <a:r>
              <a:rPr lang="ko-KR" altLang="en-US" sz="1800" b="1" dirty="0">
                <a:solidFill>
                  <a:srgbClr val="3B3835"/>
                </a:solidFill>
                <a:latin typeface="Arial"/>
                <a:ea typeface="Arial"/>
                <a:cs typeface="Arial"/>
                <a:sym typeface="Arial"/>
              </a:rPr>
              <a:t>에 의해 구조화</a:t>
            </a:r>
            <a:endParaRPr sz="1800" b="1" dirty="0">
              <a:solidFill>
                <a:srgbClr val="3B383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19999" lvl="0" indent="-719999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 b="1" dirty="0">
                <a:solidFill>
                  <a:srgbClr val="3B3835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altLang="ko-KR" sz="1800" b="1" dirty="0">
                <a:solidFill>
                  <a:srgbClr val="3B3835"/>
                </a:solidFill>
                <a:latin typeface="Arial"/>
                <a:ea typeface="Arial"/>
                <a:cs typeface="Arial"/>
                <a:sym typeface="Arial"/>
              </a:rPr>
              <a:t>2000</a:t>
            </a:r>
            <a:r>
              <a:rPr lang="ko-KR" altLang="en-US" sz="1800" b="1" dirty="0">
                <a:solidFill>
                  <a:srgbClr val="3B3835"/>
                </a:solidFill>
                <a:latin typeface="Arial"/>
                <a:ea typeface="Arial"/>
                <a:cs typeface="Arial"/>
                <a:sym typeface="Arial"/>
              </a:rPr>
              <a:t>년 중반 </a:t>
            </a:r>
            <a:r>
              <a:rPr lang="en-US" altLang="ko-KR" sz="1800" b="1" dirty="0">
                <a:solidFill>
                  <a:srgbClr val="3B3835"/>
                </a:solidFill>
                <a:latin typeface="Arial"/>
                <a:ea typeface="Arial"/>
                <a:cs typeface="Arial"/>
                <a:sym typeface="Arial"/>
              </a:rPr>
              <a:t>Neural Network </a:t>
            </a:r>
            <a:r>
              <a:rPr lang="ko-KR" altLang="en-US" sz="1800" b="1" dirty="0">
                <a:solidFill>
                  <a:srgbClr val="3B3835"/>
                </a:solidFill>
                <a:latin typeface="Arial"/>
                <a:ea typeface="Arial"/>
                <a:cs typeface="Arial"/>
                <a:sym typeface="Arial"/>
              </a:rPr>
              <a:t>기반의 연구가 활발해짐</a:t>
            </a:r>
            <a:r>
              <a:rPr lang="ko" sz="1800" b="1" dirty="0">
                <a:solidFill>
                  <a:srgbClr val="3B383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1" dirty="0">
              <a:solidFill>
                <a:srgbClr val="3B383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19999" lvl="0" indent="-719999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 b="1" dirty="0">
                <a:solidFill>
                  <a:srgbClr val="3B3835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altLang="ko" sz="1800" b="1" dirty="0">
                <a:solidFill>
                  <a:srgbClr val="3B3835"/>
                </a:solidFill>
                <a:latin typeface="Arial"/>
                <a:ea typeface="Arial"/>
                <a:cs typeface="Arial"/>
                <a:sym typeface="Arial"/>
              </a:rPr>
              <a:t>Q-learning(1992) + Neural Network -&gt; Deep Q-network (2015)</a:t>
            </a:r>
          </a:p>
          <a:p>
            <a:pPr marL="719999" indent="-719999">
              <a:lnSpc>
                <a:spcPct val="150000"/>
              </a:lnSpc>
              <a:spcBef>
                <a:spcPts val="1600"/>
              </a:spcBef>
              <a:buNone/>
            </a:pPr>
            <a:r>
              <a:rPr lang="en-US" altLang="ko" sz="1800" b="1" dirty="0">
                <a:solidFill>
                  <a:srgbClr val="3B3835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altLang="ko" sz="1800" b="1" dirty="0" err="1">
                <a:solidFill>
                  <a:srgbClr val="3B3835"/>
                </a:solidFill>
                <a:latin typeface="Arial"/>
                <a:ea typeface="Arial"/>
                <a:cs typeface="Arial"/>
                <a:sym typeface="Arial"/>
              </a:rPr>
              <a:t>Alphago</a:t>
            </a:r>
            <a:r>
              <a:rPr lang="en-US" altLang="ko" sz="1800" b="1" dirty="0">
                <a:solidFill>
                  <a:srgbClr val="3B383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mr-IN" altLang="ko" sz="1800" b="1" dirty="0">
                <a:solidFill>
                  <a:srgbClr val="3B3835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en-US" altLang="ko" sz="1800" b="1" dirty="0">
                <a:solidFill>
                  <a:srgbClr val="3B383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" sz="1800" b="1" dirty="0" err="1">
                <a:solidFill>
                  <a:srgbClr val="3B3835"/>
                </a:solidFill>
                <a:latin typeface="Arial"/>
                <a:ea typeface="Arial"/>
                <a:cs typeface="Arial"/>
                <a:sym typeface="Arial"/>
              </a:rPr>
              <a:t>Deepmind</a:t>
            </a:r>
            <a:r>
              <a:rPr lang="en-US" altLang="ko" sz="1800" b="1" dirty="0">
                <a:solidFill>
                  <a:srgbClr val="3B3835"/>
                </a:solidFill>
                <a:latin typeface="Arial"/>
                <a:ea typeface="Arial"/>
                <a:cs typeface="Arial"/>
                <a:sym typeface="Arial"/>
              </a:rPr>
              <a:t> (2015)</a:t>
            </a:r>
          </a:p>
          <a:p>
            <a:pPr marL="719999" indent="-719999">
              <a:lnSpc>
                <a:spcPct val="150000"/>
              </a:lnSpc>
              <a:spcBef>
                <a:spcPts val="1600"/>
              </a:spcBef>
              <a:buNone/>
            </a:pPr>
            <a:r>
              <a:rPr lang="en-US" altLang="ko" sz="1800" b="1" dirty="0">
                <a:solidFill>
                  <a:srgbClr val="3B3835"/>
                </a:solidFill>
                <a:latin typeface="Arial"/>
                <a:ea typeface="Arial"/>
                <a:cs typeface="Arial"/>
                <a:sym typeface="Arial"/>
              </a:rPr>
              <a:t>• Deep RL (</a:t>
            </a:r>
            <a:r>
              <a:rPr lang="en-US" altLang="ko" sz="1800" b="1" dirty="0" err="1">
                <a:solidFill>
                  <a:srgbClr val="3B3835"/>
                </a:solidFill>
                <a:latin typeface="Arial"/>
                <a:ea typeface="Arial"/>
                <a:cs typeface="Arial"/>
                <a:sym typeface="Arial"/>
              </a:rPr>
              <a:t>a.k.a</a:t>
            </a:r>
            <a:r>
              <a:rPr lang="en-US" altLang="ko" sz="1800" b="1" dirty="0">
                <a:solidFill>
                  <a:srgbClr val="3B3835"/>
                </a:solidFill>
                <a:latin typeface="Arial"/>
                <a:ea typeface="Arial"/>
                <a:cs typeface="Arial"/>
                <a:sym typeface="Arial"/>
              </a:rPr>
              <a:t> Rainbow) (2017) </a:t>
            </a:r>
          </a:p>
          <a:p>
            <a:pPr marL="719999" indent="-719999">
              <a:lnSpc>
                <a:spcPct val="150000"/>
              </a:lnSpc>
              <a:spcBef>
                <a:spcPts val="1600"/>
              </a:spcBef>
              <a:buNone/>
            </a:pPr>
            <a:r>
              <a:rPr lang="ko" sz="1800" b="1" dirty="0">
                <a:solidFill>
                  <a:srgbClr val="3B3835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US" altLang="ko" sz="1800" b="1" dirty="0">
                <a:solidFill>
                  <a:srgbClr val="3B383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" sz="1800" b="1" dirty="0" err="1">
                <a:solidFill>
                  <a:srgbClr val="3B3835"/>
                </a:solidFill>
                <a:latin typeface="Arial"/>
                <a:ea typeface="Arial"/>
                <a:cs typeface="Arial"/>
                <a:sym typeface="Arial"/>
              </a:rPr>
              <a:t>AlphaStar</a:t>
            </a:r>
            <a:r>
              <a:rPr lang="en-US" altLang="ko" sz="1800" b="1" dirty="0">
                <a:solidFill>
                  <a:srgbClr val="3B383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mr-IN" altLang="ko" sz="1800" b="1" dirty="0">
                <a:solidFill>
                  <a:srgbClr val="3B3835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en-US" altLang="ko" sz="1800" b="1" dirty="0">
                <a:solidFill>
                  <a:srgbClr val="3B383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" sz="1800" b="1" dirty="0" err="1">
                <a:solidFill>
                  <a:srgbClr val="3B3835"/>
                </a:solidFill>
                <a:latin typeface="Arial"/>
                <a:ea typeface="Arial"/>
                <a:cs typeface="Arial"/>
                <a:sym typeface="Arial"/>
              </a:rPr>
              <a:t>Deepmind</a:t>
            </a:r>
            <a:r>
              <a:rPr lang="en-US" altLang="ko" sz="1800" b="1" dirty="0">
                <a:solidFill>
                  <a:srgbClr val="3B3835"/>
                </a:solidFill>
                <a:latin typeface="Arial"/>
                <a:ea typeface="Arial"/>
                <a:cs typeface="Arial"/>
                <a:sym typeface="Arial"/>
              </a:rPr>
              <a:t> (2019)</a:t>
            </a:r>
          </a:p>
          <a:p>
            <a:pPr marL="719999" lvl="0" indent="-719999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b="1" dirty="0">
              <a:solidFill>
                <a:srgbClr val="3B383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793275" y="-23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" dirty="0"/>
              <a:t>RL</a:t>
            </a:r>
            <a:r>
              <a:rPr lang="ko" altLang="en-US" dirty="0"/>
              <a:t> </a:t>
            </a:r>
            <a:r>
              <a:rPr lang="en-US" altLang="ko-KR" dirty="0"/>
              <a:t>Framework</a:t>
            </a:r>
            <a:r>
              <a:rPr lang="ko-KR" altLang="en-US" dirty="0"/>
              <a:t> 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04" y="731837"/>
            <a:ext cx="8433641" cy="417066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793275" y="-23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" dirty="0"/>
              <a:t>RL</a:t>
            </a:r>
            <a:r>
              <a:rPr lang="ko" altLang="en-US" dirty="0"/>
              <a:t> </a:t>
            </a:r>
            <a:r>
              <a:rPr lang="en-US" altLang="ko-KR" dirty="0"/>
              <a:t>Framework</a:t>
            </a:r>
            <a:r>
              <a:rPr lang="ko-KR" altLang="en-US" dirty="0"/>
              <a:t> 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04" y="731837"/>
            <a:ext cx="8433641" cy="4170669"/>
          </a:xfrm>
          <a:prstGeom prst="rect">
            <a:avLst/>
          </a:prstGeom>
        </p:spPr>
      </p:pic>
      <p:sp>
        <p:nvSpPr>
          <p:cNvPr id="4" name="Google Shape;113;p17"/>
          <p:cNvSpPr txBox="1">
            <a:spLocks/>
          </p:cNvSpPr>
          <p:nvPr/>
        </p:nvSpPr>
        <p:spPr>
          <a:xfrm>
            <a:off x="793275" y="780628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ko-KR" altLang="en-US" dirty="0">
                <a:solidFill>
                  <a:srgbClr val="FF0000"/>
                </a:solidFill>
              </a:rPr>
              <a:t>그래서 어떻게 풀어야 해</a:t>
            </a:r>
            <a:r>
              <a:rPr lang="en-US" altLang="ko-KR" dirty="0">
                <a:solidFill>
                  <a:srgbClr val="FF0000"/>
                </a:solidFill>
              </a:rPr>
              <a:t>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996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793275" y="-23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" dirty="0"/>
              <a:t>RL</a:t>
            </a:r>
            <a:r>
              <a:rPr lang="ko" altLang="en-US" dirty="0"/>
              <a:t> </a:t>
            </a:r>
            <a:r>
              <a:rPr lang="en-US" altLang="ko-KR" dirty="0"/>
              <a:t>Framework</a:t>
            </a:r>
            <a:r>
              <a:rPr lang="ko-KR" altLang="en-US" dirty="0"/>
              <a:t> 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04" y="731837"/>
            <a:ext cx="8433641" cy="4170669"/>
          </a:xfrm>
          <a:prstGeom prst="rect">
            <a:avLst/>
          </a:prstGeom>
        </p:spPr>
      </p:pic>
      <p:sp>
        <p:nvSpPr>
          <p:cNvPr id="5" name="Google Shape;113;p17"/>
          <p:cNvSpPr txBox="1">
            <a:spLocks/>
          </p:cNvSpPr>
          <p:nvPr/>
        </p:nvSpPr>
        <p:spPr>
          <a:xfrm>
            <a:off x="516017" y="877943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ko-KR" altLang="en-US" dirty="0">
                <a:solidFill>
                  <a:srgbClr val="FF0000"/>
                </a:solidFill>
              </a:rPr>
              <a:t>문제를 구조적으로 정의해보자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192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793275" y="-23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" dirty="0"/>
              <a:t>RL</a:t>
            </a:r>
            <a:r>
              <a:rPr lang="ko" altLang="en-US" dirty="0"/>
              <a:t> </a:t>
            </a:r>
            <a:r>
              <a:rPr lang="en-US" altLang="ko-KR" dirty="0"/>
              <a:t>Framework</a:t>
            </a:r>
            <a:r>
              <a:rPr lang="ko-KR" altLang="en-US" dirty="0"/>
              <a:t> 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34" y="1079653"/>
            <a:ext cx="8358439" cy="3942910"/>
          </a:xfrm>
          <a:prstGeom prst="rect">
            <a:avLst/>
          </a:prstGeom>
        </p:spPr>
      </p:pic>
      <p:sp>
        <p:nvSpPr>
          <p:cNvPr id="6" name="Google Shape;113;p17"/>
          <p:cNvSpPr txBox="1">
            <a:spLocks/>
          </p:cNvSpPr>
          <p:nvPr/>
        </p:nvSpPr>
        <p:spPr>
          <a:xfrm>
            <a:off x="245734" y="544453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800" dirty="0">
                <a:solidFill>
                  <a:srgbClr val="FF0000"/>
                </a:solidFill>
              </a:rPr>
              <a:t>MDP</a:t>
            </a:r>
            <a:r>
              <a:rPr lang="ko-KR" altLang="en-US" sz="2800" dirty="0">
                <a:solidFill>
                  <a:srgbClr val="FF0000"/>
                </a:solidFill>
              </a:rPr>
              <a:t>로 다시 문제를 정의 해보자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425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793275" y="-23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" dirty="0"/>
              <a:t>RL</a:t>
            </a:r>
            <a:r>
              <a:rPr lang="ko" altLang="en-US" dirty="0"/>
              <a:t> </a:t>
            </a:r>
            <a:r>
              <a:rPr lang="en-US" altLang="ko-KR" dirty="0"/>
              <a:t>Framework</a:t>
            </a:r>
            <a:r>
              <a:rPr lang="ko-KR" altLang="en-US" dirty="0"/>
              <a:t> 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37" y="947604"/>
            <a:ext cx="8813494" cy="3634003"/>
          </a:xfrm>
          <a:prstGeom prst="rect">
            <a:avLst/>
          </a:prstGeom>
        </p:spPr>
      </p:pic>
      <p:sp>
        <p:nvSpPr>
          <p:cNvPr id="6" name="Google Shape;113;p17"/>
          <p:cNvSpPr txBox="1">
            <a:spLocks/>
          </p:cNvSpPr>
          <p:nvPr/>
        </p:nvSpPr>
        <p:spPr>
          <a:xfrm>
            <a:off x="245734" y="544453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800" dirty="0">
                <a:solidFill>
                  <a:srgbClr val="FF0000"/>
                </a:solidFill>
              </a:rPr>
              <a:t>MDP</a:t>
            </a:r>
            <a:r>
              <a:rPr lang="ko-KR" altLang="en-US" sz="2800" dirty="0">
                <a:solidFill>
                  <a:srgbClr val="FF0000"/>
                </a:solidFill>
              </a:rPr>
              <a:t>로 다시 문제를 정의 해보자</a:t>
            </a:r>
            <a:r>
              <a:rPr lang="en-US" altLang="ko-KR" sz="2800" dirty="0">
                <a:solidFill>
                  <a:srgbClr val="FF0000"/>
                </a:solidFill>
              </a:rPr>
              <a:t>!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10698</TotalTime>
  <Words>736</Words>
  <Application>Microsoft Macintosh PowerPoint</Application>
  <PresentationFormat>화면 슬라이드 쇼(16:9)</PresentationFormat>
  <Paragraphs>125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0" baseType="lpstr">
      <vt:lpstr>Lato</vt:lpstr>
      <vt:lpstr>Raleway</vt:lpstr>
      <vt:lpstr>Arial</vt:lpstr>
      <vt:lpstr>Streamline</vt:lpstr>
      <vt:lpstr>Reinforcement Learning Starcraft2</vt:lpstr>
      <vt:lpstr>1. Reinforcement Learning 이란? 2. RL Framework  3. RL Models 4. Final Project</vt:lpstr>
      <vt:lpstr>Reinforcement Learning 이란?</vt:lpstr>
      <vt:lpstr>Reinforcement Learning 이란?</vt:lpstr>
      <vt:lpstr>RL Framework </vt:lpstr>
      <vt:lpstr>RL Framework </vt:lpstr>
      <vt:lpstr>RL Framework </vt:lpstr>
      <vt:lpstr>RL Framework </vt:lpstr>
      <vt:lpstr>RL Framework </vt:lpstr>
      <vt:lpstr>RL Framework </vt:lpstr>
      <vt:lpstr>RL Framework </vt:lpstr>
      <vt:lpstr>RL Framework </vt:lpstr>
      <vt:lpstr>RL Framework </vt:lpstr>
      <vt:lpstr>RL Framework </vt:lpstr>
      <vt:lpstr>RL Framework </vt:lpstr>
      <vt:lpstr>RL Framework </vt:lpstr>
      <vt:lpstr>RL Framework </vt:lpstr>
      <vt:lpstr>RL Framework </vt:lpstr>
      <vt:lpstr>RL Framework </vt:lpstr>
      <vt:lpstr>RL Models </vt:lpstr>
      <vt:lpstr>RL Models </vt:lpstr>
      <vt:lpstr>RL Models </vt:lpstr>
      <vt:lpstr>Final Project</vt:lpstr>
      <vt:lpstr>Final Project</vt:lpstr>
      <vt:lpstr>Final Project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Reading Comprehension with BERT</dc:title>
  <cp:lastModifiedBy>Microsoft Office User</cp:lastModifiedBy>
  <cp:revision>110</cp:revision>
  <cp:lastPrinted>2020-07-29T08:12:06Z</cp:lastPrinted>
  <dcterms:modified xsi:type="dcterms:W3CDTF">2020-09-25T08:06:22Z</dcterms:modified>
</cp:coreProperties>
</file>